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78" r:id="rId3"/>
    <p:sldId id="258" r:id="rId4"/>
    <p:sldId id="279" r:id="rId5"/>
    <p:sldId id="259" r:id="rId6"/>
    <p:sldId id="261" r:id="rId7"/>
    <p:sldId id="287" r:id="rId8"/>
    <p:sldId id="288" r:id="rId9"/>
    <p:sldId id="280" r:id="rId10"/>
    <p:sldId id="263" r:id="rId11"/>
    <p:sldId id="281" r:id="rId12"/>
    <p:sldId id="264" r:id="rId13"/>
    <p:sldId id="265" r:id="rId14"/>
    <p:sldId id="266" r:id="rId15"/>
    <p:sldId id="267" r:id="rId16"/>
    <p:sldId id="282" r:id="rId17"/>
    <p:sldId id="268" r:id="rId18"/>
    <p:sldId id="269" r:id="rId19"/>
    <p:sldId id="283" r:id="rId20"/>
    <p:sldId id="271" r:id="rId21"/>
    <p:sldId id="284" r:id="rId22"/>
    <p:sldId id="272" r:id="rId23"/>
    <p:sldId id="285" r:id="rId24"/>
    <p:sldId id="274" r:id="rId25"/>
    <p:sldId id="286" r:id="rId2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F16D9CD1-1062-439F-89F0-9DAAF051CC13}">
          <p14:sldIdLst>
            <p14:sldId id="256"/>
          </p14:sldIdLst>
        </p14:section>
        <p14:section name="Sección sin título" id="{0266884A-4A2F-4012-B1B9-6CDF009C2995}">
          <p14:sldIdLst>
            <p14:sldId id="278"/>
            <p14:sldId id="258"/>
            <p14:sldId id="279"/>
            <p14:sldId id="259"/>
            <p14:sldId id="261"/>
            <p14:sldId id="287"/>
            <p14:sldId id="288"/>
            <p14:sldId id="280"/>
            <p14:sldId id="263"/>
            <p14:sldId id="281"/>
            <p14:sldId id="264"/>
            <p14:sldId id="265"/>
            <p14:sldId id="266"/>
            <p14:sldId id="267"/>
            <p14:sldId id="282"/>
            <p14:sldId id="268"/>
            <p14:sldId id="269"/>
            <p14:sldId id="283"/>
            <p14:sldId id="271"/>
            <p14:sldId id="284"/>
            <p14:sldId id="272"/>
            <p14:sldId id="285"/>
            <p14:sldId id="274"/>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D7EE"/>
    <a:srgbClr val="4472C4"/>
    <a:srgbClr val="FFF5E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FC800D-8A57-4CA0-8502-76E9AE46A99E}" type="datetimeFigureOut">
              <a:rPr lang="es-ES" smtClean="0"/>
              <a:t>04/03/2021</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AC2DA2-1B18-4121-BE1B-8CD1983AB400}" type="slidenum">
              <a:rPr lang="es-ES" smtClean="0"/>
              <a:t>‹Nº›</a:t>
            </a:fld>
            <a:endParaRPr lang="es-ES"/>
          </a:p>
        </p:txBody>
      </p:sp>
    </p:spTree>
    <p:extLst>
      <p:ext uri="{BB962C8B-B14F-4D97-AF65-F5344CB8AC3E}">
        <p14:creationId xmlns:p14="http://schemas.microsoft.com/office/powerpoint/2010/main" val="589218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A63AE4-592E-4C74-8E79-4B319626F99D}"/>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FA2623C2-F2B0-4629-A57A-81F65B1322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C3EB0DC3-8DED-46B6-BD4C-C7B82F34BBF4}"/>
              </a:ext>
            </a:extLst>
          </p:cNvPr>
          <p:cNvSpPr>
            <a:spLocks noGrp="1"/>
          </p:cNvSpPr>
          <p:nvPr>
            <p:ph type="dt" sz="half" idx="10"/>
          </p:nvPr>
        </p:nvSpPr>
        <p:spPr/>
        <p:txBody>
          <a:bodyPr/>
          <a:lstStyle/>
          <a:p>
            <a:fld id="{BA0E1689-0E74-4C82-B6DB-BC49421C2117}" type="datetime1">
              <a:rPr lang="es-ES" smtClean="0"/>
              <a:t>04/03/2021</a:t>
            </a:fld>
            <a:endParaRPr lang="es-ES"/>
          </a:p>
        </p:txBody>
      </p:sp>
      <p:sp>
        <p:nvSpPr>
          <p:cNvPr id="5" name="Marcador de pie de página 4">
            <a:extLst>
              <a:ext uri="{FF2B5EF4-FFF2-40B4-BE49-F238E27FC236}">
                <a16:creationId xmlns:a16="http://schemas.microsoft.com/office/drawing/2014/main" id="{6AF070E0-FC92-4FC6-B7C3-B085EE40F6B4}"/>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8342E5F8-646A-404E-8554-11A8734D538B}"/>
              </a:ext>
            </a:extLst>
          </p:cNvPr>
          <p:cNvSpPr>
            <a:spLocks noGrp="1"/>
          </p:cNvSpPr>
          <p:nvPr>
            <p:ph type="sldNum" sz="quarter" idx="12"/>
          </p:nvPr>
        </p:nvSpPr>
        <p:spPr/>
        <p:txBody>
          <a:bodyPr/>
          <a:lstStyle/>
          <a:p>
            <a:fld id="{2721E1B5-D7ED-4068-91A7-ACDE1E9E7506}" type="slidenum">
              <a:rPr lang="es-ES" smtClean="0"/>
              <a:t>‹Nº›</a:t>
            </a:fld>
            <a:endParaRPr lang="es-ES"/>
          </a:p>
        </p:txBody>
      </p:sp>
    </p:spTree>
    <p:extLst>
      <p:ext uri="{BB962C8B-B14F-4D97-AF65-F5344CB8AC3E}">
        <p14:creationId xmlns:p14="http://schemas.microsoft.com/office/powerpoint/2010/main" val="9996862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670C66-7AD1-4C65-97A0-1F817FF58206}"/>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708C29BA-A67B-4C0E-9028-1F173395CAD3}"/>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1B91E8FB-7720-4FC2-8A57-858D87F580B6}"/>
              </a:ext>
            </a:extLst>
          </p:cNvPr>
          <p:cNvSpPr>
            <a:spLocks noGrp="1"/>
          </p:cNvSpPr>
          <p:nvPr>
            <p:ph type="dt" sz="half" idx="10"/>
          </p:nvPr>
        </p:nvSpPr>
        <p:spPr/>
        <p:txBody>
          <a:bodyPr/>
          <a:lstStyle/>
          <a:p>
            <a:fld id="{B1D26304-CB33-49B3-9493-A8692F309C00}" type="datetime1">
              <a:rPr lang="es-ES" smtClean="0"/>
              <a:t>04/03/2021</a:t>
            </a:fld>
            <a:endParaRPr lang="es-ES"/>
          </a:p>
        </p:txBody>
      </p:sp>
      <p:sp>
        <p:nvSpPr>
          <p:cNvPr id="5" name="Marcador de pie de página 4">
            <a:extLst>
              <a:ext uri="{FF2B5EF4-FFF2-40B4-BE49-F238E27FC236}">
                <a16:creationId xmlns:a16="http://schemas.microsoft.com/office/drawing/2014/main" id="{8FF56EFC-CCAE-4A9F-9E58-6319A99768E1}"/>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FAC70BA9-9394-4469-B3EA-C52CF41A86E7}"/>
              </a:ext>
            </a:extLst>
          </p:cNvPr>
          <p:cNvSpPr>
            <a:spLocks noGrp="1"/>
          </p:cNvSpPr>
          <p:nvPr>
            <p:ph type="sldNum" sz="quarter" idx="12"/>
          </p:nvPr>
        </p:nvSpPr>
        <p:spPr/>
        <p:txBody>
          <a:bodyPr/>
          <a:lstStyle/>
          <a:p>
            <a:fld id="{2721E1B5-D7ED-4068-91A7-ACDE1E9E7506}" type="slidenum">
              <a:rPr lang="es-ES" smtClean="0"/>
              <a:t>‹Nº›</a:t>
            </a:fld>
            <a:endParaRPr lang="es-ES"/>
          </a:p>
        </p:txBody>
      </p:sp>
    </p:spTree>
    <p:extLst>
      <p:ext uri="{BB962C8B-B14F-4D97-AF65-F5344CB8AC3E}">
        <p14:creationId xmlns:p14="http://schemas.microsoft.com/office/powerpoint/2010/main" val="1871672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2961367-DF22-4A86-94B5-CECEDE5928BD}"/>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FF5F8E42-8EE6-4D9F-88CE-AB694B0BF981}"/>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6BC9346B-6327-4C57-BEAA-AC69DEA27EB2}"/>
              </a:ext>
            </a:extLst>
          </p:cNvPr>
          <p:cNvSpPr>
            <a:spLocks noGrp="1"/>
          </p:cNvSpPr>
          <p:nvPr>
            <p:ph type="dt" sz="half" idx="10"/>
          </p:nvPr>
        </p:nvSpPr>
        <p:spPr/>
        <p:txBody>
          <a:bodyPr/>
          <a:lstStyle/>
          <a:p>
            <a:fld id="{907DF25C-C0D9-48B4-8A47-5C1E7E91CCF2}" type="datetime1">
              <a:rPr lang="es-ES" smtClean="0"/>
              <a:t>04/03/2021</a:t>
            </a:fld>
            <a:endParaRPr lang="es-ES"/>
          </a:p>
        </p:txBody>
      </p:sp>
      <p:sp>
        <p:nvSpPr>
          <p:cNvPr id="5" name="Marcador de pie de página 4">
            <a:extLst>
              <a:ext uri="{FF2B5EF4-FFF2-40B4-BE49-F238E27FC236}">
                <a16:creationId xmlns:a16="http://schemas.microsoft.com/office/drawing/2014/main" id="{88FD157D-1F2C-4C4A-B8ED-4229D00BE64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0D2CC719-1612-4AD7-BCA0-1377E488E13C}"/>
              </a:ext>
            </a:extLst>
          </p:cNvPr>
          <p:cNvSpPr>
            <a:spLocks noGrp="1"/>
          </p:cNvSpPr>
          <p:nvPr>
            <p:ph type="sldNum" sz="quarter" idx="12"/>
          </p:nvPr>
        </p:nvSpPr>
        <p:spPr/>
        <p:txBody>
          <a:bodyPr/>
          <a:lstStyle/>
          <a:p>
            <a:fld id="{2721E1B5-D7ED-4068-91A7-ACDE1E9E7506}" type="slidenum">
              <a:rPr lang="es-ES" smtClean="0"/>
              <a:t>‹Nº›</a:t>
            </a:fld>
            <a:endParaRPr lang="es-ES"/>
          </a:p>
        </p:txBody>
      </p:sp>
    </p:spTree>
    <p:extLst>
      <p:ext uri="{BB962C8B-B14F-4D97-AF65-F5344CB8AC3E}">
        <p14:creationId xmlns:p14="http://schemas.microsoft.com/office/powerpoint/2010/main" val="1226792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bg>
      <p:bgRef idx="1001">
        <a:schemeClr val="bg1"/>
      </p:bgRef>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77E717-2D8C-44D9-B0C4-4B362E1B5858}"/>
              </a:ext>
            </a:extLst>
          </p:cNvPr>
          <p:cNvSpPr>
            <a:spLocks noGrp="1"/>
          </p:cNvSpPr>
          <p:nvPr>
            <p:ph type="title"/>
          </p:nvPr>
        </p:nvSpPr>
        <p:spPr/>
        <p:txBody>
          <a:bodyPr/>
          <a:lstStyle>
            <a:lvl1pPr>
              <a:defRPr>
                <a:latin typeface="Bahnschrift SemiBold Condensed" panose="020B0502040204020203" pitchFamily="34" charset="0"/>
              </a:defRPr>
            </a:lvl1pPr>
          </a:lstStyle>
          <a:p>
            <a:r>
              <a:rPr lang="es-ES" dirty="0"/>
              <a:t>Haga clic para modificar el estilo de título del patrón</a:t>
            </a:r>
          </a:p>
        </p:txBody>
      </p:sp>
      <p:sp>
        <p:nvSpPr>
          <p:cNvPr id="3" name="Marcador de contenido 2">
            <a:extLst>
              <a:ext uri="{FF2B5EF4-FFF2-40B4-BE49-F238E27FC236}">
                <a16:creationId xmlns:a16="http://schemas.microsoft.com/office/drawing/2014/main" id="{56E59E03-6728-4C33-9858-C2DDBC3D21A3}"/>
              </a:ext>
            </a:extLst>
          </p:cNvPr>
          <p:cNvSpPr>
            <a:spLocks noGrp="1"/>
          </p:cNvSpPr>
          <p:nvPr>
            <p:ph idx="1"/>
          </p:nvPr>
        </p:nvSpPr>
        <p:spPr/>
        <p:txBody>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Marcador de fecha 3">
            <a:extLst>
              <a:ext uri="{FF2B5EF4-FFF2-40B4-BE49-F238E27FC236}">
                <a16:creationId xmlns:a16="http://schemas.microsoft.com/office/drawing/2014/main" id="{D0599A20-5C54-420C-970E-ADF5532B04C1}"/>
              </a:ext>
            </a:extLst>
          </p:cNvPr>
          <p:cNvSpPr>
            <a:spLocks noGrp="1"/>
          </p:cNvSpPr>
          <p:nvPr>
            <p:ph type="dt" sz="half" idx="10"/>
          </p:nvPr>
        </p:nvSpPr>
        <p:spPr/>
        <p:txBody>
          <a:bodyPr/>
          <a:lstStyle/>
          <a:p>
            <a:fld id="{92E8FB48-2BE4-435A-8AF1-14ECF549FF86}" type="datetime1">
              <a:rPr lang="es-ES" smtClean="0"/>
              <a:t>04/03/2021</a:t>
            </a:fld>
            <a:endParaRPr lang="es-ES"/>
          </a:p>
        </p:txBody>
      </p:sp>
      <p:sp>
        <p:nvSpPr>
          <p:cNvPr id="5" name="Marcador de pie de página 4">
            <a:extLst>
              <a:ext uri="{FF2B5EF4-FFF2-40B4-BE49-F238E27FC236}">
                <a16:creationId xmlns:a16="http://schemas.microsoft.com/office/drawing/2014/main" id="{2A6A0125-6C42-41D0-8A10-B9C06E787D6E}"/>
              </a:ext>
            </a:extLst>
          </p:cNvPr>
          <p:cNvSpPr>
            <a:spLocks noGrp="1"/>
          </p:cNvSpPr>
          <p:nvPr>
            <p:ph type="ftr" sz="quarter" idx="11"/>
          </p:nvPr>
        </p:nvSpPr>
        <p:spPr/>
        <p:txBody>
          <a:bodyPr/>
          <a:lstStyle/>
          <a:p>
            <a:endParaRPr lang="es-ES" dirty="0"/>
          </a:p>
        </p:txBody>
      </p:sp>
      <p:sp>
        <p:nvSpPr>
          <p:cNvPr id="6" name="Marcador de número de diapositiva 5">
            <a:extLst>
              <a:ext uri="{FF2B5EF4-FFF2-40B4-BE49-F238E27FC236}">
                <a16:creationId xmlns:a16="http://schemas.microsoft.com/office/drawing/2014/main" id="{523626A2-0EF1-4D8D-87B1-6E902764FEA7}"/>
              </a:ext>
            </a:extLst>
          </p:cNvPr>
          <p:cNvSpPr>
            <a:spLocks noGrp="1"/>
          </p:cNvSpPr>
          <p:nvPr>
            <p:ph type="sldNum" sz="quarter" idx="12"/>
          </p:nvPr>
        </p:nvSpPr>
        <p:spPr/>
        <p:txBody>
          <a:bodyPr/>
          <a:lstStyle/>
          <a:p>
            <a:fld id="{2721E1B5-D7ED-4068-91A7-ACDE1E9E7506}" type="slidenum">
              <a:rPr lang="es-ES" smtClean="0"/>
              <a:t>‹Nº›</a:t>
            </a:fld>
            <a:endParaRPr lang="es-ES" dirty="0"/>
          </a:p>
        </p:txBody>
      </p:sp>
      <p:sp>
        <p:nvSpPr>
          <p:cNvPr id="8" name="Paralelogramo 7">
            <a:extLst>
              <a:ext uri="{FF2B5EF4-FFF2-40B4-BE49-F238E27FC236}">
                <a16:creationId xmlns:a16="http://schemas.microsoft.com/office/drawing/2014/main" id="{6BE1A1A4-8016-41A4-A013-E7FBE3E75373}"/>
              </a:ext>
            </a:extLst>
          </p:cNvPr>
          <p:cNvSpPr/>
          <p:nvPr userDrawn="1"/>
        </p:nvSpPr>
        <p:spPr>
          <a:xfrm rot="2614134">
            <a:off x="10509874" y="-208633"/>
            <a:ext cx="2847405" cy="1067510"/>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9" name="Paralelogramo 8">
            <a:extLst>
              <a:ext uri="{FF2B5EF4-FFF2-40B4-BE49-F238E27FC236}">
                <a16:creationId xmlns:a16="http://schemas.microsoft.com/office/drawing/2014/main" id="{7A5013A2-4919-40AC-BEC2-D735879899BB}"/>
              </a:ext>
            </a:extLst>
          </p:cNvPr>
          <p:cNvSpPr/>
          <p:nvPr userDrawn="1"/>
        </p:nvSpPr>
        <p:spPr>
          <a:xfrm rot="2650636">
            <a:off x="10681074" y="524333"/>
            <a:ext cx="2505002" cy="734997"/>
          </a:xfrm>
          <a:prstGeom prst="parallelogram">
            <a:avLst>
              <a:gd name="adj" fmla="val 101844"/>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Paralelogramo 9">
            <a:extLst>
              <a:ext uri="{FF2B5EF4-FFF2-40B4-BE49-F238E27FC236}">
                <a16:creationId xmlns:a16="http://schemas.microsoft.com/office/drawing/2014/main" id="{C3171952-76AF-46E7-8DED-F04872D9CE71}"/>
              </a:ext>
            </a:extLst>
          </p:cNvPr>
          <p:cNvSpPr/>
          <p:nvPr userDrawn="1"/>
        </p:nvSpPr>
        <p:spPr>
          <a:xfrm rot="2635996">
            <a:off x="10968377" y="1006861"/>
            <a:ext cx="2505002" cy="734997"/>
          </a:xfrm>
          <a:prstGeom prst="parallelogram">
            <a:avLst>
              <a:gd name="adj" fmla="val 102828"/>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Paralelogramo 10">
            <a:extLst>
              <a:ext uri="{FF2B5EF4-FFF2-40B4-BE49-F238E27FC236}">
                <a16:creationId xmlns:a16="http://schemas.microsoft.com/office/drawing/2014/main" id="{6A185322-D8A8-4CFF-928D-F03698110507}"/>
              </a:ext>
            </a:extLst>
          </p:cNvPr>
          <p:cNvSpPr/>
          <p:nvPr userDrawn="1"/>
        </p:nvSpPr>
        <p:spPr>
          <a:xfrm rot="2635996">
            <a:off x="-1224965" y="6171413"/>
            <a:ext cx="2505002" cy="734997"/>
          </a:xfrm>
          <a:prstGeom prst="parallelogram">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Paralelogramo 11">
            <a:extLst>
              <a:ext uri="{FF2B5EF4-FFF2-40B4-BE49-F238E27FC236}">
                <a16:creationId xmlns:a16="http://schemas.microsoft.com/office/drawing/2014/main" id="{D3012650-EE2C-4070-9377-16814285DE92}"/>
              </a:ext>
            </a:extLst>
          </p:cNvPr>
          <p:cNvSpPr/>
          <p:nvPr userDrawn="1"/>
        </p:nvSpPr>
        <p:spPr>
          <a:xfrm rot="13487636">
            <a:off x="-913843" y="6063513"/>
            <a:ext cx="2636503" cy="585675"/>
          </a:xfrm>
          <a:prstGeom prst="parallelogram">
            <a:avLst>
              <a:gd name="adj" fmla="val 978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Paralelogramo 12">
            <a:extLst>
              <a:ext uri="{FF2B5EF4-FFF2-40B4-BE49-F238E27FC236}">
                <a16:creationId xmlns:a16="http://schemas.microsoft.com/office/drawing/2014/main" id="{0E38466F-078A-413D-9D59-7EFF4FA1FF7A}"/>
              </a:ext>
            </a:extLst>
          </p:cNvPr>
          <p:cNvSpPr/>
          <p:nvPr userDrawn="1"/>
        </p:nvSpPr>
        <p:spPr>
          <a:xfrm rot="2650636">
            <a:off x="-1482851" y="5315470"/>
            <a:ext cx="3145304" cy="641198"/>
          </a:xfrm>
          <a:prstGeom prst="parallelogram">
            <a:avLst>
              <a:gd name="adj" fmla="val 101844"/>
            </a:avLst>
          </a:prstGeom>
          <a:solidFill>
            <a:schemeClr val="accent1">
              <a:lumMod val="20000"/>
              <a:lumOff val="80000"/>
            </a:schemeClr>
          </a:solidFill>
          <a:ln>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3099111425"/>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133CB5-6B25-415E-801A-D9B0D4F2B28B}"/>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B026988C-5779-44C3-AC02-BBCFD1B787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807DBBC7-240A-4A7C-9F8D-938A6DCD739F}"/>
              </a:ext>
            </a:extLst>
          </p:cNvPr>
          <p:cNvSpPr>
            <a:spLocks noGrp="1"/>
          </p:cNvSpPr>
          <p:nvPr>
            <p:ph type="dt" sz="half" idx="10"/>
          </p:nvPr>
        </p:nvSpPr>
        <p:spPr/>
        <p:txBody>
          <a:bodyPr/>
          <a:lstStyle/>
          <a:p>
            <a:fld id="{AFDA5F81-4E10-4949-BD75-C5B503E0EB18}" type="datetime1">
              <a:rPr lang="es-ES" smtClean="0"/>
              <a:t>04/03/2021</a:t>
            </a:fld>
            <a:endParaRPr lang="es-ES"/>
          </a:p>
        </p:txBody>
      </p:sp>
      <p:sp>
        <p:nvSpPr>
          <p:cNvPr id="5" name="Marcador de pie de página 4">
            <a:extLst>
              <a:ext uri="{FF2B5EF4-FFF2-40B4-BE49-F238E27FC236}">
                <a16:creationId xmlns:a16="http://schemas.microsoft.com/office/drawing/2014/main" id="{7858450B-B306-4BAD-9A64-05306C620741}"/>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9F89017C-9628-44B8-A1C8-DEDAB1222E5B}"/>
              </a:ext>
            </a:extLst>
          </p:cNvPr>
          <p:cNvSpPr>
            <a:spLocks noGrp="1"/>
          </p:cNvSpPr>
          <p:nvPr>
            <p:ph type="sldNum" sz="quarter" idx="12"/>
          </p:nvPr>
        </p:nvSpPr>
        <p:spPr/>
        <p:txBody>
          <a:bodyPr/>
          <a:lstStyle/>
          <a:p>
            <a:fld id="{2721E1B5-D7ED-4068-91A7-ACDE1E9E7506}" type="slidenum">
              <a:rPr lang="es-ES" smtClean="0"/>
              <a:t>‹Nº›</a:t>
            </a:fld>
            <a:endParaRPr lang="es-ES"/>
          </a:p>
        </p:txBody>
      </p:sp>
    </p:spTree>
    <p:extLst>
      <p:ext uri="{BB962C8B-B14F-4D97-AF65-F5344CB8AC3E}">
        <p14:creationId xmlns:p14="http://schemas.microsoft.com/office/powerpoint/2010/main" val="986172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36162A-9845-46D9-AF5C-21839621F6C2}"/>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445D16E-133C-4036-B7F7-A38C1F360C3F}"/>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a:extLst>
              <a:ext uri="{FF2B5EF4-FFF2-40B4-BE49-F238E27FC236}">
                <a16:creationId xmlns:a16="http://schemas.microsoft.com/office/drawing/2014/main" id="{53B2370B-4B63-4139-A3A6-1A548666E177}"/>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a:extLst>
              <a:ext uri="{FF2B5EF4-FFF2-40B4-BE49-F238E27FC236}">
                <a16:creationId xmlns:a16="http://schemas.microsoft.com/office/drawing/2014/main" id="{1E097BC1-847D-4675-8164-D6F0ED904A00}"/>
              </a:ext>
            </a:extLst>
          </p:cNvPr>
          <p:cNvSpPr>
            <a:spLocks noGrp="1"/>
          </p:cNvSpPr>
          <p:nvPr>
            <p:ph type="dt" sz="half" idx="10"/>
          </p:nvPr>
        </p:nvSpPr>
        <p:spPr/>
        <p:txBody>
          <a:bodyPr/>
          <a:lstStyle/>
          <a:p>
            <a:fld id="{4F19AE85-2F6B-4B43-9D1E-D360174814E4}" type="datetime1">
              <a:rPr lang="es-ES" smtClean="0"/>
              <a:t>04/03/2021</a:t>
            </a:fld>
            <a:endParaRPr lang="es-ES"/>
          </a:p>
        </p:txBody>
      </p:sp>
      <p:sp>
        <p:nvSpPr>
          <p:cNvPr id="6" name="Marcador de pie de página 5">
            <a:extLst>
              <a:ext uri="{FF2B5EF4-FFF2-40B4-BE49-F238E27FC236}">
                <a16:creationId xmlns:a16="http://schemas.microsoft.com/office/drawing/2014/main" id="{652F2F65-93A0-4B6C-8DCD-F9FC83B330AE}"/>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901BB01F-D18A-4DD7-A497-971AC63B12E5}"/>
              </a:ext>
            </a:extLst>
          </p:cNvPr>
          <p:cNvSpPr>
            <a:spLocks noGrp="1"/>
          </p:cNvSpPr>
          <p:nvPr>
            <p:ph type="sldNum" sz="quarter" idx="12"/>
          </p:nvPr>
        </p:nvSpPr>
        <p:spPr/>
        <p:txBody>
          <a:bodyPr/>
          <a:lstStyle/>
          <a:p>
            <a:fld id="{2721E1B5-D7ED-4068-91A7-ACDE1E9E7506}" type="slidenum">
              <a:rPr lang="es-ES" smtClean="0"/>
              <a:t>‹Nº›</a:t>
            </a:fld>
            <a:endParaRPr lang="es-ES"/>
          </a:p>
        </p:txBody>
      </p:sp>
    </p:spTree>
    <p:extLst>
      <p:ext uri="{BB962C8B-B14F-4D97-AF65-F5344CB8AC3E}">
        <p14:creationId xmlns:p14="http://schemas.microsoft.com/office/powerpoint/2010/main" val="1244784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D6D34B-21BE-45B3-A6AE-7F026DF2C7B1}"/>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729CCA3B-74CE-470F-84E6-FDDB716BFF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1927E6C8-DBDA-444B-B72B-89539F633D41}"/>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a:extLst>
              <a:ext uri="{FF2B5EF4-FFF2-40B4-BE49-F238E27FC236}">
                <a16:creationId xmlns:a16="http://schemas.microsoft.com/office/drawing/2014/main" id="{8E1B5C31-1A4B-41E5-816B-938BE786FD8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F13ACC48-B385-4DB4-B7E5-46885B9C7251}"/>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a:extLst>
              <a:ext uri="{FF2B5EF4-FFF2-40B4-BE49-F238E27FC236}">
                <a16:creationId xmlns:a16="http://schemas.microsoft.com/office/drawing/2014/main" id="{EC533980-CE13-4C5F-A479-2B6BBABCF9AF}"/>
              </a:ext>
            </a:extLst>
          </p:cNvPr>
          <p:cNvSpPr>
            <a:spLocks noGrp="1"/>
          </p:cNvSpPr>
          <p:nvPr>
            <p:ph type="dt" sz="half" idx="10"/>
          </p:nvPr>
        </p:nvSpPr>
        <p:spPr/>
        <p:txBody>
          <a:bodyPr/>
          <a:lstStyle/>
          <a:p>
            <a:fld id="{0F268E03-B241-4541-AE61-A0ABA796D6D9}" type="datetime1">
              <a:rPr lang="es-ES" smtClean="0"/>
              <a:t>04/03/2021</a:t>
            </a:fld>
            <a:endParaRPr lang="es-ES"/>
          </a:p>
        </p:txBody>
      </p:sp>
      <p:sp>
        <p:nvSpPr>
          <p:cNvPr id="8" name="Marcador de pie de página 7">
            <a:extLst>
              <a:ext uri="{FF2B5EF4-FFF2-40B4-BE49-F238E27FC236}">
                <a16:creationId xmlns:a16="http://schemas.microsoft.com/office/drawing/2014/main" id="{BCDE71DA-065B-4DCF-8FD5-A39F6C4F6B25}"/>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E5B1E05A-C0B1-44AD-B56C-BE784833A470}"/>
              </a:ext>
            </a:extLst>
          </p:cNvPr>
          <p:cNvSpPr>
            <a:spLocks noGrp="1"/>
          </p:cNvSpPr>
          <p:nvPr>
            <p:ph type="sldNum" sz="quarter" idx="12"/>
          </p:nvPr>
        </p:nvSpPr>
        <p:spPr/>
        <p:txBody>
          <a:bodyPr/>
          <a:lstStyle/>
          <a:p>
            <a:fld id="{2721E1B5-D7ED-4068-91A7-ACDE1E9E7506}" type="slidenum">
              <a:rPr lang="es-ES" smtClean="0"/>
              <a:t>‹Nº›</a:t>
            </a:fld>
            <a:endParaRPr lang="es-ES"/>
          </a:p>
        </p:txBody>
      </p:sp>
    </p:spTree>
    <p:extLst>
      <p:ext uri="{BB962C8B-B14F-4D97-AF65-F5344CB8AC3E}">
        <p14:creationId xmlns:p14="http://schemas.microsoft.com/office/powerpoint/2010/main" val="536529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D3092E-4908-4A49-84E8-5AA1C367D567}"/>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2CB17DE2-3609-41DE-A6C4-815D1F25906A}"/>
              </a:ext>
            </a:extLst>
          </p:cNvPr>
          <p:cNvSpPr>
            <a:spLocks noGrp="1"/>
          </p:cNvSpPr>
          <p:nvPr>
            <p:ph type="dt" sz="half" idx="10"/>
          </p:nvPr>
        </p:nvSpPr>
        <p:spPr/>
        <p:txBody>
          <a:bodyPr/>
          <a:lstStyle/>
          <a:p>
            <a:fld id="{6787311B-1B6D-4573-96DB-8476CB95F118}" type="datetime1">
              <a:rPr lang="es-ES" smtClean="0"/>
              <a:t>04/03/2021</a:t>
            </a:fld>
            <a:endParaRPr lang="es-ES"/>
          </a:p>
        </p:txBody>
      </p:sp>
      <p:sp>
        <p:nvSpPr>
          <p:cNvPr id="4" name="Marcador de pie de página 3">
            <a:extLst>
              <a:ext uri="{FF2B5EF4-FFF2-40B4-BE49-F238E27FC236}">
                <a16:creationId xmlns:a16="http://schemas.microsoft.com/office/drawing/2014/main" id="{55E57C0F-3DA1-46F8-92B6-7B173309FABB}"/>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BC5B96DC-1008-4B5B-8151-45808F414A77}"/>
              </a:ext>
            </a:extLst>
          </p:cNvPr>
          <p:cNvSpPr>
            <a:spLocks noGrp="1"/>
          </p:cNvSpPr>
          <p:nvPr>
            <p:ph type="sldNum" sz="quarter" idx="12"/>
          </p:nvPr>
        </p:nvSpPr>
        <p:spPr/>
        <p:txBody>
          <a:bodyPr/>
          <a:lstStyle/>
          <a:p>
            <a:fld id="{2721E1B5-D7ED-4068-91A7-ACDE1E9E7506}" type="slidenum">
              <a:rPr lang="es-ES" smtClean="0"/>
              <a:t>‹Nº›</a:t>
            </a:fld>
            <a:endParaRPr lang="es-ES"/>
          </a:p>
        </p:txBody>
      </p:sp>
    </p:spTree>
    <p:extLst>
      <p:ext uri="{BB962C8B-B14F-4D97-AF65-F5344CB8AC3E}">
        <p14:creationId xmlns:p14="http://schemas.microsoft.com/office/powerpoint/2010/main" val="1962664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7B980B6F-5829-4142-9443-00F762B5CC7E}"/>
              </a:ext>
            </a:extLst>
          </p:cNvPr>
          <p:cNvSpPr>
            <a:spLocks noGrp="1"/>
          </p:cNvSpPr>
          <p:nvPr>
            <p:ph type="dt" sz="half" idx="10"/>
          </p:nvPr>
        </p:nvSpPr>
        <p:spPr/>
        <p:txBody>
          <a:bodyPr/>
          <a:lstStyle/>
          <a:p>
            <a:fld id="{A4DA7C96-596F-479F-AD9D-128066F7E2FF}" type="datetime1">
              <a:rPr lang="es-ES" smtClean="0"/>
              <a:t>04/03/2021</a:t>
            </a:fld>
            <a:endParaRPr lang="es-ES"/>
          </a:p>
        </p:txBody>
      </p:sp>
      <p:sp>
        <p:nvSpPr>
          <p:cNvPr id="3" name="Marcador de pie de página 2">
            <a:extLst>
              <a:ext uri="{FF2B5EF4-FFF2-40B4-BE49-F238E27FC236}">
                <a16:creationId xmlns:a16="http://schemas.microsoft.com/office/drawing/2014/main" id="{CEF75CEB-D95E-4BBF-BD13-C97DDB0A8949}"/>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D22691CB-138D-46A1-ADDD-9C06D2E8FBEE}"/>
              </a:ext>
            </a:extLst>
          </p:cNvPr>
          <p:cNvSpPr>
            <a:spLocks noGrp="1"/>
          </p:cNvSpPr>
          <p:nvPr>
            <p:ph type="sldNum" sz="quarter" idx="12"/>
          </p:nvPr>
        </p:nvSpPr>
        <p:spPr/>
        <p:txBody>
          <a:bodyPr/>
          <a:lstStyle/>
          <a:p>
            <a:fld id="{2721E1B5-D7ED-4068-91A7-ACDE1E9E7506}" type="slidenum">
              <a:rPr lang="es-ES" smtClean="0"/>
              <a:t>‹Nº›</a:t>
            </a:fld>
            <a:endParaRPr lang="es-ES"/>
          </a:p>
        </p:txBody>
      </p:sp>
    </p:spTree>
    <p:extLst>
      <p:ext uri="{BB962C8B-B14F-4D97-AF65-F5344CB8AC3E}">
        <p14:creationId xmlns:p14="http://schemas.microsoft.com/office/powerpoint/2010/main" val="2321289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4347A5-4DBB-4598-A079-EC4B39C1C65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D56DCB05-0498-4A81-ADED-752CBA3A8E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a:extLst>
              <a:ext uri="{FF2B5EF4-FFF2-40B4-BE49-F238E27FC236}">
                <a16:creationId xmlns:a16="http://schemas.microsoft.com/office/drawing/2014/main" id="{8EE6AFD5-3B26-4656-9A39-179095A78F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97AB018F-E4F6-4895-BFD3-9F8832C654B5}"/>
              </a:ext>
            </a:extLst>
          </p:cNvPr>
          <p:cNvSpPr>
            <a:spLocks noGrp="1"/>
          </p:cNvSpPr>
          <p:nvPr>
            <p:ph type="dt" sz="half" idx="10"/>
          </p:nvPr>
        </p:nvSpPr>
        <p:spPr/>
        <p:txBody>
          <a:bodyPr/>
          <a:lstStyle/>
          <a:p>
            <a:fld id="{E5AB578C-12F9-4522-9630-425ED97A1611}" type="datetime1">
              <a:rPr lang="es-ES" smtClean="0"/>
              <a:t>04/03/2021</a:t>
            </a:fld>
            <a:endParaRPr lang="es-ES"/>
          </a:p>
        </p:txBody>
      </p:sp>
      <p:sp>
        <p:nvSpPr>
          <p:cNvPr id="6" name="Marcador de pie de página 5">
            <a:extLst>
              <a:ext uri="{FF2B5EF4-FFF2-40B4-BE49-F238E27FC236}">
                <a16:creationId xmlns:a16="http://schemas.microsoft.com/office/drawing/2014/main" id="{564A12C4-59EC-4DC4-9F89-72E1A96E72D0}"/>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66CD1776-6FFC-4578-A30E-432602600B48}"/>
              </a:ext>
            </a:extLst>
          </p:cNvPr>
          <p:cNvSpPr>
            <a:spLocks noGrp="1"/>
          </p:cNvSpPr>
          <p:nvPr>
            <p:ph type="sldNum" sz="quarter" idx="12"/>
          </p:nvPr>
        </p:nvSpPr>
        <p:spPr/>
        <p:txBody>
          <a:bodyPr/>
          <a:lstStyle/>
          <a:p>
            <a:fld id="{2721E1B5-D7ED-4068-91A7-ACDE1E9E7506}" type="slidenum">
              <a:rPr lang="es-ES" smtClean="0"/>
              <a:t>‹Nº›</a:t>
            </a:fld>
            <a:endParaRPr lang="es-ES"/>
          </a:p>
        </p:txBody>
      </p:sp>
    </p:spTree>
    <p:extLst>
      <p:ext uri="{BB962C8B-B14F-4D97-AF65-F5344CB8AC3E}">
        <p14:creationId xmlns:p14="http://schemas.microsoft.com/office/powerpoint/2010/main" val="2991801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35BBB3-CC81-40BA-A94C-8266AF2BFFD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E304404D-34CF-43E1-8043-99C939BFED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5F1C0A3E-7989-44A4-8AD6-5B5C0A0791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BA68A07-03EF-41B9-813F-2F1DCD3024F5}"/>
              </a:ext>
            </a:extLst>
          </p:cNvPr>
          <p:cNvSpPr>
            <a:spLocks noGrp="1"/>
          </p:cNvSpPr>
          <p:nvPr>
            <p:ph type="dt" sz="half" idx="10"/>
          </p:nvPr>
        </p:nvSpPr>
        <p:spPr/>
        <p:txBody>
          <a:bodyPr/>
          <a:lstStyle/>
          <a:p>
            <a:fld id="{342458D9-CEF0-45CF-B306-297286C55B49}" type="datetime1">
              <a:rPr lang="es-ES" smtClean="0"/>
              <a:t>04/03/2021</a:t>
            </a:fld>
            <a:endParaRPr lang="es-ES"/>
          </a:p>
        </p:txBody>
      </p:sp>
      <p:sp>
        <p:nvSpPr>
          <p:cNvPr id="6" name="Marcador de pie de página 5">
            <a:extLst>
              <a:ext uri="{FF2B5EF4-FFF2-40B4-BE49-F238E27FC236}">
                <a16:creationId xmlns:a16="http://schemas.microsoft.com/office/drawing/2014/main" id="{8E4E1975-61F4-4EFF-859D-2538C7EB9E02}"/>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FCB2F19C-1040-49D0-920B-6E20702EC64C}"/>
              </a:ext>
            </a:extLst>
          </p:cNvPr>
          <p:cNvSpPr>
            <a:spLocks noGrp="1"/>
          </p:cNvSpPr>
          <p:nvPr>
            <p:ph type="sldNum" sz="quarter" idx="12"/>
          </p:nvPr>
        </p:nvSpPr>
        <p:spPr/>
        <p:txBody>
          <a:bodyPr/>
          <a:lstStyle/>
          <a:p>
            <a:fld id="{2721E1B5-D7ED-4068-91A7-ACDE1E9E7506}" type="slidenum">
              <a:rPr lang="es-ES" smtClean="0"/>
              <a:t>‹Nº›</a:t>
            </a:fld>
            <a:endParaRPr lang="es-ES"/>
          </a:p>
        </p:txBody>
      </p:sp>
    </p:spTree>
    <p:extLst>
      <p:ext uri="{BB962C8B-B14F-4D97-AF65-F5344CB8AC3E}">
        <p14:creationId xmlns:p14="http://schemas.microsoft.com/office/powerpoint/2010/main" val="3081697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Mod val="20000"/>
            <a:lumOff val="80000"/>
            <a:alpha val="34000"/>
          </a:schemeClr>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FDA3AF50-A164-4049-A520-038D9364ED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56907ECA-5402-488E-B68E-97C829FE0E0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A93F9CDD-FA94-4370-BEF9-1714BFAA8E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F81BE14-A00B-42FF-ADE5-CFA87DECA349}" type="datetime1">
              <a:rPr lang="es-ES" smtClean="0"/>
              <a:t>04/03/2021</a:t>
            </a:fld>
            <a:endParaRPr lang="es-ES"/>
          </a:p>
        </p:txBody>
      </p:sp>
      <p:sp>
        <p:nvSpPr>
          <p:cNvPr id="5" name="Marcador de pie de página 4">
            <a:extLst>
              <a:ext uri="{FF2B5EF4-FFF2-40B4-BE49-F238E27FC236}">
                <a16:creationId xmlns:a16="http://schemas.microsoft.com/office/drawing/2014/main" id="{5AD8A9EE-1BBC-491B-84A9-FDFCE944F89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EED58672-69CD-40AE-B3CD-5BDFE0210DC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21E1B5-D7ED-4068-91A7-ACDE1E9E7506}" type="slidenum">
              <a:rPr lang="es-ES" smtClean="0"/>
              <a:t>‹Nº›</a:t>
            </a:fld>
            <a:endParaRPr lang="es-ES"/>
          </a:p>
        </p:txBody>
      </p:sp>
    </p:spTree>
    <p:extLst>
      <p:ext uri="{BB962C8B-B14F-4D97-AF65-F5344CB8AC3E}">
        <p14:creationId xmlns:p14="http://schemas.microsoft.com/office/powerpoint/2010/main" val="10584808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tif"/><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tif"/><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tif"/></Relationships>
</file>

<file path=ppt/slides/_rels/slide15.xml.rels><?xml version="1.0" encoding="UTF-8" standalone="yes"?>
<Relationships xmlns="http://schemas.openxmlformats.org/package/2006/relationships"><Relationship Id="rId2" Type="http://schemas.openxmlformats.org/officeDocument/2006/relationships/image" Target="../media/image27.t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0.t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es.mathworks.com/help/fusion/ug/read-and-parse-nmea-data-directly-from-gps-receiver.html" TargetMode="External"/><Relationship Id="rId2" Type="http://schemas.openxmlformats.org/officeDocument/2006/relationships/hyperlink" Target="https://www.gsa.europa.eu/galileo/services"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Europe issues tender for GNSS high-accuracy evolution - GPS World">
            <a:extLst>
              <a:ext uri="{FF2B5EF4-FFF2-40B4-BE49-F238E27FC236}">
                <a16:creationId xmlns:a16="http://schemas.microsoft.com/office/drawing/2014/main" id="{EB35A8AB-D6C8-4AFD-AF9B-65DD9F970834}"/>
              </a:ext>
            </a:extLst>
          </p:cNvPr>
          <p:cNvPicPr/>
          <p:nvPr/>
        </p:nvPicPr>
        <p:blipFill rotWithShape="1">
          <a:blip r:embed="rId2">
            <a:extLst>
              <a:ext uri="{28A0092B-C50C-407E-A947-70E740481C1C}">
                <a14:useLocalDpi xmlns:a14="http://schemas.microsoft.com/office/drawing/2010/main" val="0"/>
              </a:ext>
            </a:extLst>
          </a:blip>
          <a:srcRect t="17699" b="7302"/>
          <a:stretch/>
        </p:blipFill>
        <p:spPr bwMode="auto">
          <a:xfrm>
            <a:off x="0" y="0"/>
            <a:ext cx="12191980" cy="6857990"/>
          </a:xfrm>
          <a:prstGeom prst="rect">
            <a:avLst/>
          </a:prstGeom>
          <a:noFill/>
        </p:spPr>
      </p:pic>
      <p:sp>
        <p:nvSpPr>
          <p:cNvPr id="12"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ítulo 1">
            <a:extLst>
              <a:ext uri="{FF2B5EF4-FFF2-40B4-BE49-F238E27FC236}">
                <a16:creationId xmlns:a16="http://schemas.microsoft.com/office/drawing/2014/main" id="{A06D8A78-8525-4AC8-B716-5F1CEBB45784}"/>
              </a:ext>
            </a:extLst>
          </p:cNvPr>
          <p:cNvSpPr>
            <a:spLocks noGrp="1"/>
          </p:cNvSpPr>
          <p:nvPr>
            <p:ph type="ctrTitle"/>
          </p:nvPr>
        </p:nvSpPr>
        <p:spPr>
          <a:xfrm>
            <a:off x="7884161" y="3231931"/>
            <a:ext cx="3989902" cy="1834056"/>
          </a:xfrm>
        </p:spPr>
        <p:txBody>
          <a:bodyPr>
            <a:normAutofit/>
          </a:bodyPr>
          <a:lstStyle/>
          <a:p>
            <a:r>
              <a:rPr lang="es-ES" sz="4000" b="1" dirty="0">
                <a:latin typeface="Bahnschrift SemiBold Condensed" panose="020B0502040204020203" pitchFamily="34" charset="0"/>
              </a:rPr>
              <a:t>COMPARACIÓN DE SEÑALES Y RECEPTORES GNSS</a:t>
            </a:r>
          </a:p>
        </p:txBody>
      </p:sp>
      <p:sp>
        <p:nvSpPr>
          <p:cNvPr id="3" name="Subtítulo 2">
            <a:extLst>
              <a:ext uri="{FF2B5EF4-FFF2-40B4-BE49-F238E27FC236}">
                <a16:creationId xmlns:a16="http://schemas.microsoft.com/office/drawing/2014/main" id="{8DCB5E58-C022-46EC-AC2E-657138368FF2}"/>
              </a:ext>
            </a:extLst>
          </p:cNvPr>
          <p:cNvSpPr>
            <a:spLocks noGrp="1"/>
          </p:cNvSpPr>
          <p:nvPr>
            <p:ph type="subTitle" idx="1"/>
          </p:nvPr>
        </p:nvSpPr>
        <p:spPr>
          <a:xfrm>
            <a:off x="7782910" y="5242675"/>
            <a:ext cx="4330262" cy="683284"/>
          </a:xfrm>
        </p:spPr>
        <p:txBody>
          <a:bodyPr>
            <a:normAutofit fontScale="92500" lnSpcReduction="10000"/>
          </a:bodyPr>
          <a:lstStyle/>
          <a:p>
            <a:r>
              <a:rPr lang="es-ES" sz="2000" dirty="0">
                <a:latin typeface="Bahnschrift SemiBold Condensed" panose="020B0502040204020203" pitchFamily="34" charset="0"/>
              </a:rPr>
              <a:t>Sistemas de Ayuda a la Navegación</a:t>
            </a:r>
          </a:p>
          <a:p>
            <a:r>
              <a:rPr lang="es-ES" sz="2000" dirty="0">
                <a:latin typeface="Bahnschrift SemiBold Condensed" panose="020B0502040204020203" pitchFamily="34" charset="0"/>
              </a:rPr>
              <a:t>4ºGIA</a:t>
            </a:r>
          </a:p>
        </p:txBody>
      </p:sp>
      <p:cxnSp>
        <p:nvCxnSpPr>
          <p:cNvPr id="11" name="Straight Connector 10">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5" name="Rectángulo 4">
            <a:extLst>
              <a:ext uri="{FF2B5EF4-FFF2-40B4-BE49-F238E27FC236}">
                <a16:creationId xmlns:a16="http://schemas.microsoft.com/office/drawing/2014/main" id="{6699A20F-AC12-4172-89D6-6F4ECE3A6F95}"/>
              </a:ext>
            </a:extLst>
          </p:cNvPr>
          <p:cNvSpPr/>
          <p:nvPr/>
        </p:nvSpPr>
        <p:spPr>
          <a:xfrm>
            <a:off x="431164" y="5510767"/>
            <a:ext cx="3724276" cy="830384"/>
          </a:xfrm>
          <a:prstGeom prst="rect">
            <a:avLst/>
          </a:prstGeom>
          <a:solidFill>
            <a:srgbClr val="FFFFFF">
              <a:alpha val="43000"/>
            </a:srgbClr>
          </a:solidFill>
          <a:ln/>
          <a:effectLst>
            <a:softEdge rad="63500"/>
          </a:effectLst>
        </p:spPr>
        <p:style>
          <a:lnRef idx="2">
            <a:schemeClr val="dk1"/>
          </a:lnRef>
          <a:fillRef idx="1">
            <a:schemeClr val="lt1"/>
          </a:fillRef>
          <a:effectRef idx="0">
            <a:schemeClr val="dk1"/>
          </a:effectRef>
          <a:fontRef idx="minor">
            <a:schemeClr val="dk1"/>
          </a:fontRef>
        </p:style>
        <p:txBody>
          <a:bodyPr rtlCol="0" anchor="ctr"/>
          <a:lstStyle/>
          <a:p>
            <a:pPr algn="ctr"/>
            <a:r>
              <a:rPr lang="es-ES" sz="1400" dirty="0">
                <a:latin typeface="Bahnschrift SemiBold Condensed" panose="020B0502040204020203" pitchFamily="34" charset="0"/>
              </a:rPr>
              <a:t>María Rodríguez González, 15442309-V</a:t>
            </a:r>
          </a:p>
          <a:p>
            <a:pPr algn="ctr"/>
            <a:r>
              <a:rPr lang="es-ES" sz="1400" dirty="0">
                <a:latin typeface="Bahnschrift SemiBold Condensed" panose="020B0502040204020203" pitchFamily="34" charset="0"/>
              </a:rPr>
              <a:t>Débora García Jiménez, 29533144-V</a:t>
            </a:r>
          </a:p>
        </p:txBody>
      </p:sp>
      <p:sp>
        <p:nvSpPr>
          <p:cNvPr id="6" name="Marcador de número de diapositiva 5">
            <a:extLst>
              <a:ext uri="{FF2B5EF4-FFF2-40B4-BE49-F238E27FC236}">
                <a16:creationId xmlns:a16="http://schemas.microsoft.com/office/drawing/2014/main" id="{F281CE57-0F2E-4880-B3E5-A2551F62A867}"/>
              </a:ext>
            </a:extLst>
          </p:cNvPr>
          <p:cNvSpPr>
            <a:spLocks noGrp="1"/>
          </p:cNvSpPr>
          <p:nvPr>
            <p:ph type="sldNum" sz="quarter" idx="12"/>
          </p:nvPr>
        </p:nvSpPr>
        <p:spPr/>
        <p:txBody>
          <a:bodyPr/>
          <a:lstStyle/>
          <a:p>
            <a:fld id="{2721E1B5-D7ED-4068-91A7-ACDE1E9E7506}" type="slidenum">
              <a:rPr lang="es-ES" smtClean="0"/>
              <a:t>1</a:t>
            </a:fld>
            <a:endParaRPr lang="es-ES"/>
          </a:p>
        </p:txBody>
      </p:sp>
    </p:spTree>
    <p:extLst>
      <p:ext uri="{BB962C8B-B14F-4D97-AF65-F5344CB8AC3E}">
        <p14:creationId xmlns:p14="http://schemas.microsoft.com/office/powerpoint/2010/main" val="31383654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B9EC70-1D16-4572-8716-9A14E40A49F8}"/>
              </a:ext>
            </a:extLst>
          </p:cNvPr>
          <p:cNvSpPr>
            <a:spLocks noGrp="1"/>
          </p:cNvSpPr>
          <p:nvPr>
            <p:ph type="title"/>
          </p:nvPr>
        </p:nvSpPr>
        <p:spPr/>
        <p:txBody>
          <a:bodyPr/>
          <a:lstStyle/>
          <a:p>
            <a:r>
              <a:rPr lang="es-ES" dirty="0"/>
              <a:t>3. Contenido práctico: Toma de medidas</a:t>
            </a:r>
          </a:p>
        </p:txBody>
      </p:sp>
      <p:sp>
        <p:nvSpPr>
          <p:cNvPr id="3" name="Marcador de contenido 2">
            <a:extLst>
              <a:ext uri="{FF2B5EF4-FFF2-40B4-BE49-F238E27FC236}">
                <a16:creationId xmlns:a16="http://schemas.microsoft.com/office/drawing/2014/main" id="{10567AE2-A7AC-4946-B926-A22EA19CEF63}"/>
              </a:ext>
            </a:extLst>
          </p:cNvPr>
          <p:cNvSpPr>
            <a:spLocks noGrp="1"/>
          </p:cNvSpPr>
          <p:nvPr>
            <p:ph idx="1"/>
          </p:nvPr>
        </p:nvSpPr>
        <p:spPr>
          <a:xfrm>
            <a:off x="5415286" y="4306779"/>
            <a:ext cx="2564066" cy="1893219"/>
          </a:xfrm>
        </p:spPr>
        <p:txBody>
          <a:bodyPr>
            <a:normAutofit/>
          </a:bodyPr>
          <a:lstStyle/>
          <a:p>
            <a:pPr marL="0" indent="0" algn="just">
              <a:buNone/>
            </a:pPr>
            <a:r>
              <a:rPr lang="es-ES" sz="1700" dirty="0"/>
              <a:t>La antena asociada al receptor W7813 se ha colocado en la parte superior externa del coche para captar datos durante el trazado de la ruta.</a:t>
            </a:r>
          </a:p>
        </p:txBody>
      </p:sp>
      <p:pic>
        <p:nvPicPr>
          <p:cNvPr id="4" name="Imagen 3" descr="Diagrama&#10;&#10;Descripción generada automáticamente">
            <a:extLst>
              <a:ext uri="{FF2B5EF4-FFF2-40B4-BE49-F238E27FC236}">
                <a16:creationId xmlns:a16="http://schemas.microsoft.com/office/drawing/2014/main" id="{E6C49EE6-3BAC-4D29-8FE1-8781FB01C3A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034504" y="1485533"/>
            <a:ext cx="3309079" cy="3521392"/>
          </a:xfrm>
          <a:prstGeom prst="rect">
            <a:avLst/>
          </a:prstGeom>
        </p:spPr>
      </p:pic>
      <p:pic>
        <p:nvPicPr>
          <p:cNvPr id="5" name="Imagen 4">
            <a:extLst>
              <a:ext uri="{FF2B5EF4-FFF2-40B4-BE49-F238E27FC236}">
                <a16:creationId xmlns:a16="http://schemas.microsoft.com/office/drawing/2014/main" id="{989325B5-DA7B-4D88-8909-D6655990B4F0}"/>
              </a:ext>
            </a:extLst>
          </p:cNvPr>
          <p:cNvPicPr/>
          <p:nvPr/>
        </p:nvPicPr>
        <p:blipFill>
          <a:blip r:embed="rId3" cstate="print">
            <a:extLst>
              <a:ext uri="{28A0092B-C50C-407E-A947-70E740481C1C}">
                <a14:useLocalDpi xmlns:a14="http://schemas.microsoft.com/office/drawing/2010/main" val="0"/>
              </a:ext>
            </a:extLst>
          </a:blip>
          <a:stretch>
            <a:fillRect/>
          </a:stretch>
        </p:blipFill>
        <p:spPr>
          <a:xfrm rot="16200000">
            <a:off x="8717449" y="3018374"/>
            <a:ext cx="2487827" cy="3309079"/>
          </a:xfrm>
          <a:prstGeom prst="rect">
            <a:avLst/>
          </a:prstGeom>
        </p:spPr>
      </p:pic>
      <p:sp>
        <p:nvSpPr>
          <p:cNvPr id="6" name="Marcador de número de diapositiva 5">
            <a:extLst>
              <a:ext uri="{FF2B5EF4-FFF2-40B4-BE49-F238E27FC236}">
                <a16:creationId xmlns:a16="http://schemas.microsoft.com/office/drawing/2014/main" id="{EE83890C-65A8-43AE-B214-E82CD0B8B460}"/>
              </a:ext>
            </a:extLst>
          </p:cNvPr>
          <p:cNvSpPr>
            <a:spLocks noGrp="1"/>
          </p:cNvSpPr>
          <p:nvPr>
            <p:ph type="sldNum" sz="quarter" idx="12"/>
          </p:nvPr>
        </p:nvSpPr>
        <p:spPr/>
        <p:txBody>
          <a:bodyPr/>
          <a:lstStyle/>
          <a:p>
            <a:fld id="{2721E1B5-D7ED-4068-91A7-ACDE1E9E7506}" type="slidenum">
              <a:rPr lang="es-ES" smtClean="0"/>
              <a:t>10</a:t>
            </a:fld>
            <a:endParaRPr lang="es-ES" dirty="0"/>
          </a:p>
        </p:txBody>
      </p:sp>
      <p:sp>
        <p:nvSpPr>
          <p:cNvPr id="7" name="CuadroTexto 6">
            <a:extLst>
              <a:ext uri="{FF2B5EF4-FFF2-40B4-BE49-F238E27FC236}">
                <a16:creationId xmlns:a16="http://schemas.microsoft.com/office/drawing/2014/main" id="{9E0AE4A9-8536-47C6-9D0F-D4CA39F1C3DF}"/>
              </a:ext>
            </a:extLst>
          </p:cNvPr>
          <p:cNvSpPr txBox="1"/>
          <p:nvPr/>
        </p:nvSpPr>
        <p:spPr>
          <a:xfrm>
            <a:off x="5243169" y="1604611"/>
            <a:ext cx="6389410" cy="646331"/>
          </a:xfrm>
          <a:prstGeom prst="rect">
            <a:avLst/>
          </a:prstGeom>
          <a:noFill/>
        </p:spPr>
        <p:txBody>
          <a:bodyPr wrap="square" rtlCol="0">
            <a:spAutoFit/>
          </a:bodyPr>
          <a:lstStyle/>
          <a:p>
            <a:pPr algn="just"/>
            <a:r>
              <a:rPr lang="es-ES" dirty="0"/>
              <a:t>Para la toma de medidas se ha utilizado el receptor W7813 y el móvil Xiaomi POCO M3.</a:t>
            </a:r>
          </a:p>
        </p:txBody>
      </p:sp>
      <p:sp>
        <p:nvSpPr>
          <p:cNvPr id="9" name="CuadroTexto 8">
            <a:extLst>
              <a:ext uri="{FF2B5EF4-FFF2-40B4-BE49-F238E27FC236}">
                <a16:creationId xmlns:a16="http://schemas.microsoft.com/office/drawing/2014/main" id="{2827F5C3-4F29-4A79-BB31-B97BD0F711B5}"/>
              </a:ext>
            </a:extLst>
          </p:cNvPr>
          <p:cNvSpPr txBox="1"/>
          <p:nvPr/>
        </p:nvSpPr>
        <p:spPr>
          <a:xfrm>
            <a:off x="5259846" y="2322899"/>
            <a:ext cx="6372733" cy="923330"/>
          </a:xfrm>
          <a:prstGeom prst="rect">
            <a:avLst/>
          </a:prstGeom>
          <a:noFill/>
        </p:spPr>
        <p:txBody>
          <a:bodyPr wrap="square" rtlCol="0">
            <a:spAutoFit/>
          </a:bodyPr>
          <a:lstStyle/>
          <a:p>
            <a:pPr algn="just"/>
            <a:r>
              <a:rPr lang="es-ES" dirty="0"/>
              <a:t>En el itinerario de formatos se muestra el procedimiento llevado a cabo para procesar los archivos resultantes de las distintas aplicaciones empleadas.</a:t>
            </a:r>
          </a:p>
        </p:txBody>
      </p:sp>
      <p:sp>
        <p:nvSpPr>
          <p:cNvPr id="11" name="Flecha: curvada hacia abajo 10">
            <a:extLst>
              <a:ext uri="{FF2B5EF4-FFF2-40B4-BE49-F238E27FC236}">
                <a16:creationId xmlns:a16="http://schemas.microsoft.com/office/drawing/2014/main" id="{BC89175B-2FB8-4398-82E1-EBC559822717}"/>
              </a:ext>
            </a:extLst>
          </p:cNvPr>
          <p:cNvSpPr/>
          <p:nvPr/>
        </p:nvSpPr>
        <p:spPr>
          <a:xfrm rot="21370891">
            <a:off x="6532650" y="3347278"/>
            <a:ext cx="2514070" cy="834543"/>
          </a:xfrm>
          <a:prstGeom prst="curvedDownArrow">
            <a:avLst>
              <a:gd name="adj1" fmla="val 36314"/>
              <a:gd name="adj2" fmla="val 93103"/>
              <a:gd name="adj3" fmla="val 62190"/>
            </a:avLst>
          </a:prstGeom>
          <a:solidFill>
            <a:srgbClr val="4472C4">
              <a:alpha val="5411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pic>
        <p:nvPicPr>
          <p:cNvPr id="8" name="Imagen 7">
            <a:extLst>
              <a:ext uri="{FF2B5EF4-FFF2-40B4-BE49-F238E27FC236}">
                <a16:creationId xmlns:a16="http://schemas.microsoft.com/office/drawing/2014/main" id="{9CEEAEE5-C18B-4D85-B8C4-B997943EA6B7}"/>
              </a:ext>
            </a:extLst>
          </p:cNvPr>
          <p:cNvPicPr>
            <a:picLocks noChangeAspect="1"/>
          </p:cNvPicPr>
          <p:nvPr/>
        </p:nvPicPr>
        <p:blipFill>
          <a:blip r:embed="rId4"/>
          <a:stretch>
            <a:fillRect/>
          </a:stretch>
        </p:blipFill>
        <p:spPr>
          <a:xfrm>
            <a:off x="1478613" y="5076590"/>
            <a:ext cx="3772937" cy="1416285"/>
          </a:xfrm>
          <a:prstGeom prst="rect">
            <a:avLst/>
          </a:prstGeom>
          <a:ln>
            <a:noFill/>
          </a:ln>
          <a:effectLst>
            <a:softEdge rad="112500"/>
          </a:effectLst>
        </p:spPr>
      </p:pic>
    </p:spTree>
    <p:extLst>
      <p:ext uri="{BB962C8B-B14F-4D97-AF65-F5344CB8AC3E}">
        <p14:creationId xmlns:p14="http://schemas.microsoft.com/office/powerpoint/2010/main" val="34846233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776B31-463B-4672-BF64-F1B9F89000BE}"/>
              </a:ext>
            </a:extLst>
          </p:cNvPr>
          <p:cNvSpPr>
            <a:spLocks noGrp="1"/>
          </p:cNvSpPr>
          <p:nvPr>
            <p:ph type="title"/>
          </p:nvPr>
        </p:nvSpPr>
        <p:spPr>
          <a:xfrm>
            <a:off x="3042920" y="344805"/>
            <a:ext cx="6700520" cy="945515"/>
          </a:xfrm>
        </p:spPr>
        <p:txBody>
          <a:bodyPr/>
          <a:lstStyle/>
          <a:p>
            <a:pPr algn="ctr"/>
            <a:r>
              <a:rPr lang="es-ES" dirty="0">
                <a:latin typeface="Bahnschrift SemiBold Condensed" panose="020B0502040204020203" pitchFamily="34" charset="0"/>
              </a:rPr>
              <a:t>¿Qué se trata en el trabajo?</a:t>
            </a:r>
          </a:p>
        </p:txBody>
      </p:sp>
      <p:sp>
        <p:nvSpPr>
          <p:cNvPr id="3" name="Marcador de contenido 2">
            <a:extLst>
              <a:ext uri="{FF2B5EF4-FFF2-40B4-BE49-F238E27FC236}">
                <a16:creationId xmlns:a16="http://schemas.microsoft.com/office/drawing/2014/main" id="{6529B523-3B87-416A-A971-137B8E4D7583}"/>
              </a:ext>
            </a:extLst>
          </p:cNvPr>
          <p:cNvSpPr>
            <a:spLocks noGrp="1"/>
          </p:cNvSpPr>
          <p:nvPr>
            <p:ph idx="1"/>
          </p:nvPr>
        </p:nvSpPr>
        <p:spPr>
          <a:xfrm>
            <a:off x="1105486" y="1290320"/>
            <a:ext cx="6700520" cy="4351338"/>
          </a:xfrm>
        </p:spPr>
        <p:txBody>
          <a:bodyPr>
            <a:normAutofit fontScale="85000" lnSpcReduction="20000"/>
          </a:bodyPr>
          <a:lstStyle/>
          <a:p>
            <a:pPr marL="514350" indent="-514350">
              <a:buFont typeface="+mj-lt"/>
              <a:buAutoNum type="arabicPeriod"/>
            </a:pPr>
            <a:r>
              <a:rPr lang="es-ES" dirty="0">
                <a:solidFill>
                  <a:schemeClr val="bg1">
                    <a:lumMod val="65000"/>
                  </a:schemeClr>
                </a:solidFill>
              </a:rPr>
              <a:t>Introducción</a:t>
            </a:r>
          </a:p>
          <a:p>
            <a:pPr marL="514350" indent="-514350">
              <a:buFont typeface="+mj-lt"/>
              <a:buAutoNum type="arabicPeriod"/>
            </a:pPr>
            <a:r>
              <a:rPr lang="es-ES" dirty="0">
                <a:solidFill>
                  <a:schemeClr val="bg1">
                    <a:lumMod val="65000"/>
                  </a:schemeClr>
                </a:solidFill>
              </a:rPr>
              <a:t>Reseña teórica sobre los principales GNSS:</a:t>
            </a:r>
          </a:p>
          <a:p>
            <a:pPr marL="0" indent="0">
              <a:buNone/>
            </a:pPr>
            <a:r>
              <a:rPr lang="es-ES" dirty="0">
                <a:solidFill>
                  <a:schemeClr val="bg1">
                    <a:lumMod val="65000"/>
                  </a:schemeClr>
                </a:solidFill>
              </a:rPr>
              <a:t>	-GPS</a:t>
            </a:r>
          </a:p>
          <a:p>
            <a:pPr marL="0" indent="0">
              <a:buNone/>
            </a:pPr>
            <a:r>
              <a:rPr lang="es-ES" dirty="0">
                <a:solidFill>
                  <a:schemeClr val="bg1">
                    <a:lumMod val="65000"/>
                  </a:schemeClr>
                </a:solidFill>
              </a:rPr>
              <a:t>	-GLONASS</a:t>
            </a:r>
          </a:p>
          <a:p>
            <a:pPr marL="0" indent="0">
              <a:buNone/>
            </a:pPr>
            <a:r>
              <a:rPr lang="es-ES" dirty="0">
                <a:solidFill>
                  <a:schemeClr val="bg1">
                    <a:lumMod val="65000"/>
                  </a:schemeClr>
                </a:solidFill>
              </a:rPr>
              <a:t>	-GALILEO</a:t>
            </a:r>
          </a:p>
          <a:p>
            <a:pPr marL="0" indent="0">
              <a:buNone/>
            </a:pPr>
            <a:r>
              <a:rPr lang="es-ES" dirty="0">
                <a:solidFill>
                  <a:schemeClr val="bg1">
                    <a:lumMod val="65000"/>
                  </a:schemeClr>
                </a:solidFill>
              </a:rPr>
              <a:t>3. Contenido práctico: toma de medidas.</a:t>
            </a:r>
          </a:p>
          <a:p>
            <a:pPr marL="0" indent="0">
              <a:buNone/>
            </a:pPr>
            <a:r>
              <a:rPr lang="es-ES" dirty="0">
                <a:solidFill>
                  <a:schemeClr val="bg1">
                    <a:lumMod val="65000"/>
                  </a:schemeClr>
                </a:solidFill>
              </a:rPr>
              <a:t>	</a:t>
            </a:r>
            <a:r>
              <a:rPr lang="es-ES" dirty="0"/>
              <a:t>-Receptor W7813 y GNSS </a:t>
            </a:r>
            <a:r>
              <a:rPr lang="es-ES" dirty="0" err="1"/>
              <a:t>Logger</a:t>
            </a:r>
            <a:endParaRPr lang="es-ES" dirty="0"/>
          </a:p>
          <a:p>
            <a:pPr marL="0" indent="0">
              <a:buNone/>
            </a:pPr>
            <a:r>
              <a:rPr lang="es-ES" dirty="0">
                <a:solidFill>
                  <a:schemeClr val="bg1">
                    <a:lumMod val="65000"/>
                  </a:schemeClr>
                </a:solidFill>
              </a:rPr>
              <a:t>	-Receptor W7813 y Galileo PVT</a:t>
            </a:r>
          </a:p>
          <a:p>
            <a:pPr marL="0" indent="0">
              <a:buNone/>
            </a:pPr>
            <a:r>
              <a:rPr lang="es-ES" dirty="0">
                <a:solidFill>
                  <a:schemeClr val="bg1">
                    <a:lumMod val="65000"/>
                  </a:schemeClr>
                </a:solidFill>
              </a:rPr>
              <a:t>4. Líneas futuras</a:t>
            </a:r>
          </a:p>
          <a:p>
            <a:pPr marL="0" indent="0">
              <a:buNone/>
            </a:pPr>
            <a:r>
              <a:rPr lang="es-ES" dirty="0">
                <a:solidFill>
                  <a:schemeClr val="bg1">
                    <a:lumMod val="65000"/>
                  </a:schemeClr>
                </a:solidFill>
              </a:rPr>
              <a:t>5. Conclusiones</a:t>
            </a:r>
          </a:p>
          <a:p>
            <a:pPr marL="0" indent="0">
              <a:buNone/>
            </a:pPr>
            <a:r>
              <a:rPr lang="es-ES" dirty="0">
                <a:solidFill>
                  <a:schemeClr val="bg1">
                    <a:lumMod val="65000"/>
                  </a:schemeClr>
                </a:solidFill>
              </a:rPr>
              <a:t>6. Bibliografía</a:t>
            </a:r>
          </a:p>
        </p:txBody>
      </p:sp>
      <p:sp>
        <p:nvSpPr>
          <p:cNvPr id="4" name="Marcador de número de diapositiva 3">
            <a:extLst>
              <a:ext uri="{FF2B5EF4-FFF2-40B4-BE49-F238E27FC236}">
                <a16:creationId xmlns:a16="http://schemas.microsoft.com/office/drawing/2014/main" id="{7676C518-BCAF-47DB-9448-995B93142836}"/>
              </a:ext>
            </a:extLst>
          </p:cNvPr>
          <p:cNvSpPr>
            <a:spLocks noGrp="1"/>
          </p:cNvSpPr>
          <p:nvPr>
            <p:ph type="sldNum" sz="quarter" idx="12"/>
          </p:nvPr>
        </p:nvSpPr>
        <p:spPr/>
        <p:txBody>
          <a:bodyPr/>
          <a:lstStyle/>
          <a:p>
            <a:fld id="{2721E1B5-D7ED-4068-91A7-ACDE1E9E7506}" type="slidenum">
              <a:rPr lang="es-ES" smtClean="0"/>
              <a:t>11</a:t>
            </a:fld>
            <a:endParaRPr lang="es-ES" dirty="0"/>
          </a:p>
        </p:txBody>
      </p:sp>
    </p:spTree>
    <p:extLst>
      <p:ext uri="{BB962C8B-B14F-4D97-AF65-F5344CB8AC3E}">
        <p14:creationId xmlns:p14="http://schemas.microsoft.com/office/powerpoint/2010/main" val="12980734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5CCFB9-181B-4BAD-AC65-C13ED97FC823}"/>
              </a:ext>
            </a:extLst>
          </p:cNvPr>
          <p:cNvSpPr>
            <a:spLocks noGrp="1"/>
          </p:cNvSpPr>
          <p:nvPr>
            <p:ph type="title"/>
          </p:nvPr>
        </p:nvSpPr>
        <p:spPr>
          <a:xfrm>
            <a:off x="838200" y="-10967"/>
            <a:ext cx="10515600" cy="1325563"/>
          </a:xfrm>
        </p:spPr>
        <p:txBody>
          <a:bodyPr/>
          <a:lstStyle/>
          <a:p>
            <a:r>
              <a:rPr lang="es-ES" dirty="0"/>
              <a:t>Receptor W7813 y GNSS </a:t>
            </a:r>
            <a:r>
              <a:rPr lang="es-ES" dirty="0" err="1"/>
              <a:t>Logger</a:t>
            </a:r>
            <a:endParaRPr lang="es-ES" dirty="0"/>
          </a:p>
        </p:txBody>
      </p:sp>
      <p:sp>
        <p:nvSpPr>
          <p:cNvPr id="3" name="Marcador de contenido 2">
            <a:extLst>
              <a:ext uri="{FF2B5EF4-FFF2-40B4-BE49-F238E27FC236}">
                <a16:creationId xmlns:a16="http://schemas.microsoft.com/office/drawing/2014/main" id="{DCB6200E-385F-474F-B0D0-12A6D31433B1}"/>
              </a:ext>
            </a:extLst>
          </p:cNvPr>
          <p:cNvSpPr>
            <a:spLocks noGrp="1"/>
          </p:cNvSpPr>
          <p:nvPr>
            <p:ph idx="1"/>
          </p:nvPr>
        </p:nvSpPr>
        <p:spPr>
          <a:xfrm>
            <a:off x="838200" y="1023734"/>
            <a:ext cx="10515600" cy="643255"/>
          </a:xfrm>
        </p:spPr>
        <p:txBody>
          <a:bodyPr/>
          <a:lstStyle/>
          <a:p>
            <a:pPr marL="0" indent="0">
              <a:buNone/>
            </a:pPr>
            <a:r>
              <a:rPr lang="es-ES" dirty="0">
                <a:latin typeface="Bahnschrift SemiBold Condensed" panose="020B0502040204020203" pitchFamily="34" charset="0"/>
              </a:rPr>
              <a:t>Visualización de la ruta a partir de los dos receptores</a:t>
            </a:r>
          </a:p>
        </p:txBody>
      </p:sp>
      <p:pic>
        <p:nvPicPr>
          <p:cNvPr id="4" name="Imagen 3">
            <a:extLst>
              <a:ext uri="{FF2B5EF4-FFF2-40B4-BE49-F238E27FC236}">
                <a16:creationId xmlns:a16="http://schemas.microsoft.com/office/drawing/2014/main" id="{0CC4DC95-E901-4BF9-ADEF-6ED0615B7B0E}"/>
              </a:ext>
            </a:extLst>
          </p:cNvPr>
          <p:cNvPicPr/>
          <p:nvPr/>
        </p:nvPicPr>
        <p:blipFill>
          <a:blip r:embed="rId2" cstate="print">
            <a:extLst>
              <a:ext uri="{28A0092B-C50C-407E-A947-70E740481C1C}">
                <a14:useLocalDpi xmlns:a14="http://schemas.microsoft.com/office/drawing/2010/main" val="0"/>
              </a:ext>
            </a:extLst>
          </a:blip>
          <a:stretch>
            <a:fillRect/>
          </a:stretch>
        </p:blipFill>
        <p:spPr>
          <a:xfrm rot="10800000">
            <a:off x="787023" y="2380475"/>
            <a:ext cx="2298895" cy="2892351"/>
          </a:xfrm>
          <a:prstGeom prst="rect">
            <a:avLst/>
          </a:prstGeom>
        </p:spPr>
      </p:pic>
      <p:pic>
        <p:nvPicPr>
          <p:cNvPr id="5" name="Imagen 4" descr="Imagen que contiene tabla, computadora&#10;&#10;Descripción generada automáticamente">
            <a:extLst>
              <a:ext uri="{FF2B5EF4-FFF2-40B4-BE49-F238E27FC236}">
                <a16:creationId xmlns:a16="http://schemas.microsoft.com/office/drawing/2014/main" id="{8FA943AF-AFFC-4079-BCA7-C6E9B7F1B905}"/>
              </a:ext>
            </a:extLst>
          </p:cNvPr>
          <p:cNvPicPr/>
          <p:nvPr/>
        </p:nvPicPr>
        <p:blipFill rotWithShape="1">
          <a:blip r:embed="rId3" cstate="print">
            <a:extLst>
              <a:ext uri="{28A0092B-C50C-407E-A947-70E740481C1C}">
                <a14:useLocalDpi xmlns:a14="http://schemas.microsoft.com/office/drawing/2010/main" val="0"/>
              </a:ext>
            </a:extLst>
          </a:blip>
          <a:srcRect b="22847"/>
          <a:stretch/>
        </p:blipFill>
        <p:spPr>
          <a:xfrm rot="16200000">
            <a:off x="3770099" y="1408246"/>
            <a:ext cx="2046727" cy="2908996"/>
          </a:xfrm>
          <a:prstGeom prst="rect">
            <a:avLst/>
          </a:prstGeom>
        </p:spPr>
      </p:pic>
      <p:sp>
        <p:nvSpPr>
          <p:cNvPr id="6" name="CuadroTexto 5">
            <a:extLst>
              <a:ext uri="{FF2B5EF4-FFF2-40B4-BE49-F238E27FC236}">
                <a16:creationId xmlns:a16="http://schemas.microsoft.com/office/drawing/2014/main" id="{D84C9FB7-C041-4200-8262-5A769DEAE00F}"/>
              </a:ext>
            </a:extLst>
          </p:cNvPr>
          <p:cNvSpPr txBox="1"/>
          <p:nvPr/>
        </p:nvSpPr>
        <p:spPr>
          <a:xfrm>
            <a:off x="6465108" y="1681451"/>
            <a:ext cx="5374027" cy="1477328"/>
          </a:xfrm>
          <a:prstGeom prst="rect">
            <a:avLst/>
          </a:prstGeom>
          <a:noFill/>
        </p:spPr>
        <p:txBody>
          <a:bodyPr wrap="square" rtlCol="0">
            <a:spAutoFit/>
          </a:bodyPr>
          <a:lstStyle/>
          <a:p>
            <a:pPr algn="just"/>
            <a:r>
              <a:rPr lang="es-ES" dirty="0"/>
              <a:t>La trayectoria se solapa para los sistemas GPS (verde para W7813 y amarillo para la aplicación) y Galileo (azul). Sin embargo, se pueden apreciar variaciones significativas con GLONASS (rosa). Esto se debe a la calidad de la señal recibida:</a:t>
            </a:r>
          </a:p>
        </p:txBody>
      </p:sp>
      <p:pic>
        <p:nvPicPr>
          <p:cNvPr id="7" name="Imagen 6" descr="Gráfico, Gráfico de barras&#10;&#10;Descripción generada automáticamente">
            <a:extLst>
              <a:ext uri="{FF2B5EF4-FFF2-40B4-BE49-F238E27FC236}">
                <a16:creationId xmlns:a16="http://schemas.microsoft.com/office/drawing/2014/main" id="{8BFFB8CD-312F-418D-A8E8-EBA86BE6B9B5}"/>
              </a:ext>
            </a:extLst>
          </p:cNvPr>
          <p:cNvPicPr/>
          <p:nvPr/>
        </p:nvPicPr>
        <p:blipFill>
          <a:blip r:embed="rId4">
            <a:extLst>
              <a:ext uri="{28A0092B-C50C-407E-A947-70E740481C1C}">
                <a14:useLocalDpi xmlns:a14="http://schemas.microsoft.com/office/drawing/2010/main" val="0"/>
              </a:ext>
            </a:extLst>
          </a:blip>
          <a:stretch>
            <a:fillRect/>
          </a:stretch>
        </p:blipFill>
        <p:spPr>
          <a:xfrm>
            <a:off x="6588543" y="3336901"/>
            <a:ext cx="4995376" cy="2350532"/>
          </a:xfrm>
          <a:prstGeom prst="rect">
            <a:avLst/>
          </a:prstGeom>
        </p:spPr>
      </p:pic>
      <p:sp>
        <p:nvSpPr>
          <p:cNvPr id="8" name="Marcador de número de diapositiva 7">
            <a:extLst>
              <a:ext uri="{FF2B5EF4-FFF2-40B4-BE49-F238E27FC236}">
                <a16:creationId xmlns:a16="http://schemas.microsoft.com/office/drawing/2014/main" id="{900054C4-5042-4C99-8DE8-02965E0269CF}"/>
              </a:ext>
            </a:extLst>
          </p:cNvPr>
          <p:cNvSpPr>
            <a:spLocks noGrp="1"/>
          </p:cNvSpPr>
          <p:nvPr>
            <p:ph type="sldNum" sz="quarter" idx="12"/>
          </p:nvPr>
        </p:nvSpPr>
        <p:spPr/>
        <p:txBody>
          <a:bodyPr/>
          <a:lstStyle/>
          <a:p>
            <a:fld id="{2721E1B5-D7ED-4068-91A7-ACDE1E9E7506}" type="slidenum">
              <a:rPr lang="es-ES" smtClean="0"/>
              <a:t>12</a:t>
            </a:fld>
            <a:endParaRPr lang="es-ES" dirty="0"/>
          </a:p>
        </p:txBody>
      </p:sp>
      <p:sp>
        <p:nvSpPr>
          <p:cNvPr id="9" name="Diagrama de flujo: conector 8">
            <a:extLst>
              <a:ext uri="{FF2B5EF4-FFF2-40B4-BE49-F238E27FC236}">
                <a16:creationId xmlns:a16="http://schemas.microsoft.com/office/drawing/2014/main" id="{DA72C5B7-1651-44DD-817C-19ACF61060EE}"/>
              </a:ext>
            </a:extLst>
          </p:cNvPr>
          <p:cNvSpPr/>
          <p:nvPr/>
        </p:nvSpPr>
        <p:spPr>
          <a:xfrm>
            <a:off x="818393" y="2172326"/>
            <a:ext cx="582637" cy="588553"/>
          </a:xfrm>
          <a:prstGeom prst="flowChartConnector">
            <a:avLst/>
          </a:prstGeom>
          <a:noFill/>
          <a:ln w="57150" cap="flat" cmpd="sng" algn="ctr">
            <a:solidFill>
              <a:schemeClr val="accent1"/>
            </a:solidFill>
            <a:prstDash val="solid"/>
            <a:round/>
            <a:headEnd type="none" w="med" len="med"/>
            <a:tailEnd type="none" w="med" len="med"/>
          </a:ln>
          <a:effectLst/>
        </p:spPr>
        <p:style>
          <a:lnRef idx="0">
            <a:scrgbClr r="0" g="0" b="0"/>
          </a:lnRef>
          <a:fillRef idx="0">
            <a:scrgbClr r="0" g="0" b="0"/>
          </a:fillRef>
          <a:effectRef idx="0">
            <a:scrgbClr r="0" g="0" b="0"/>
          </a:effectRef>
          <a:fontRef idx="minor">
            <a:schemeClr val="accent1"/>
          </a:fontRef>
        </p:style>
        <p:txBody>
          <a:bodyPr rtlCol="0" anchor="ctr"/>
          <a:lstStyle/>
          <a:p>
            <a:pPr algn="ctr"/>
            <a:endParaRPr lang="es-ES"/>
          </a:p>
        </p:txBody>
      </p:sp>
      <p:sp>
        <p:nvSpPr>
          <p:cNvPr id="10" name="Flecha: curvada hacia abajo 9">
            <a:extLst>
              <a:ext uri="{FF2B5EF4-FFF2-40B4-BE49-F238E27FC236}">
                <a16:creationId xmlns:a16="http://schemas.microsoft.com/office/drawing/2014/main" id="{D9D75F3A-D2F8-48F9-868D-2CA03AA54B40}"/>
              </a:ext>
            </a:extLst>
          </p:cNvPr>
          <p:cNvSpPr/>
          <p:nvPr/>
        </p:nvSpPr>
        <p:spPr>
          <a:xfrm rot="381054">
            <a:off x="1591615" y="1814139"/>
            <a:ext cx="2436015" cy="627910"/>
          </a:xfrm>
          <a:prstGeom prst="curvedDownArrow">
            <a:avLst>
              <a:gd name="adj1" fmla="val 20129"/>
              <a:gd name="adj2" fmla="val 76063"/>
              <a:gd name="adj3" fmla="val 6037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1" name="CuadroTexto 10">
            <a:extLst>
              <a:ext uri="{FF2B5EF4-FFF2-40B4-BE49-F238E27FC236}">
                <a16:creationId xmlns:a16="http://schemas.microsoft.com/office/drawing/2014/main" id="{FE7DBFC0-79AE-458F-B549-6F04C81C3E4D}"/>
              </a:ext>
            </a:extLst>
          </p:cNvPr>
          <p:cNvSpPr txBox="1"/>
          <p:nvPr/>
        </p:nvSpPr>
        <p:spPr>
          <a:xfrm>
            <a:off x="1528461" y="5649600"/>
            <a:ext cx="4807036" cy="369332"/>
          </a:xfrm>
          <a:prstGeom prst="rect">
            <a:avLst/>
          </a:prstGeom>
          <a:noFill/>
        </p:spPr>
        <p:txBody>
          <a:bodyPr wrap="square" rtlCol="0">
            <a:spAutoFit/>
          </a:bodyPr>
          <a:lstStyle/>
          <a:p>
            <a:pPr algn="just"/>
            <a:r>
              <a:rPr lang="es-ES" sz="1400" dirty="0"/>
              <a:t>Representación de la ruta con archivos .</a:t>
            </a:r>
            <a:r>
              <a:rPr lang="es-ES" sz="1400" dirty="0" err="1"/>
              <a:t>kml</a:t>
            </a:r>
            <a:r>
              <a:rPr lang="es-ES" sz="1400" dirty="0"/>
              <a:t> en Google </a:t>
            </a:r>
            <a:r>
              <a:rPr lang="es-ES" sz="1400" dirty="0" err="1"/>
              <a:t>Earth</a:t>
            </a:r>
            <a:r>
              <a:rPr lang="es-ES" dirty="0"/>
              <a:t>.</a:t>
            </a:r>
          </a:p>
        </p:txBody>
      </p:sp>
      <p:sp>
        <p:nvSpPr>
          <p:cNvPr id="12" name="Flecha: a la derecha 11">
            <a:extLst>
              <a:ext uri="{FF2B5EF4-FFF2-40B4-BE49-F238E27FC236}">
                <a16:creationId xmlns:a16="http://schemas.microsoft.com/office/drawing/2014/main" id="{BBC9722A-15AB-4079-A54E-BC42EBEAFA3F}"/>
              </a:ext>
            </a:extLst>
          </p:cNvPr>
          <p:cNvSpPr/>
          <p:nvPr/>
        </p:nvSpPr>
        <p:spPr>
          <a:xfrm>
            <a:off x="1158010" y="5729984"/>
            <a:ext cx="275495" cy="2028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3" name="Marcador de pie de página 12">
            <a:extLst>
              <a:ext uri="{FF2B5EF4-FFF2-40B4-BE49-F238E27FC236}">
                <a16:creationId xmlns:a16="http://schemas.microsoft.com/office/drawing/2014/main" id="{DCFAAA05-01A6-47F2-85A0-CDC75D4F841C}"/>
              </a:ext>
            </a:extLst>
          </p:cNvPr>
          <p:cNvSpPr>
            <a:spLocks noGrp="1"/>
          </p:cNvSpPr>
          <p:nvPr>
            <p:ph type="ftr" sz="quarter" idx="11"/>
          </p:nvPr>
        </p:nvSpPr>
        <p:spPr/>
        <p:txBody>
          <a:bodyPr/>
          <a:lstStyle/>
          <a:p>
            <a:r>
              <a:rPr lang="es-ES"/>
              <a:t>3. Contenido práctico: Toma de medidas.</a:t>
            </a:r>
            <a:endParaRPr lang="es-ES" dirty="0"/>
          </a:p>
        </p:txBody>
      </p:sp>
      <p:sp>
        <p:nvSpPr>
          <p:cNvPr id="14" name="CuadroTexto 13">
            <a:extLst>
              <a:ext uri="{FF2B5EF4-FFF2-40B4-BE49-F238E27FC236}">
                <a16:creationId xmlns:a16="http://schemas.microsoft.com/office/drawing/2014/main" id="{A6150F14-E952-445B-8E03-A44EF16CE257}"/>
              </a:ext>
            </a:extLst>
          </p:cNvPr>
          <p:cNvSpPr txBox="1"/>
          <p:nvPr/>
        </p:nvSpPr>
        <p:spPr>
          <a:xfrm>
            <a:off x="3338964" y="4076717"/>
            <a:ext cx="3162043" cy="646331"/>
          </a:xfrm>
          <a:prstGeom prst="rect">
            <a:avLst/>
          </a:prstGeom>
          <a:noFill/>
        </p:spPr>
        <p:txBody>
          <a:bodyPr wrap="square" rtlCol="0">
            <a:spAutoFit/>
          </a:bodyPr>
          <a:lstStyle/>
          <a:p>
            <a:pPr algn="just"/>
            <a:r>
              <a:rPr lang="es-ES" dirty="0"/>
              <a:t>La señal se considera de calidad cuando sobrepasa el umbral:</a:t>
            </a:r>
          </a:p>
        </p:txBody>
      </p:sp>
      <p:sp>
        <p:nvSpPr>
          <p:cNvPr id="15" name="CuadroTexto 14">
            <a:extLst>
              <a:ext uri="{FF2B5EF4-FFF2-40B4-BE49-F238E27FC236}">
                <a16:creationId xmlns:a16="http://schemas.microsoft.com/office/drawing/2014/main" id="{42F7C47E-EB37-438E-8924-97F76A8572B4}"/>
              </a:ext>
            </a:extLst>
          </p:cNvPr>
          <p:cNvSpPr txBox="1"/>
          <p:nvPr/>
        </p:nvSpPr>
        <p:spPr>
          <a:xfrm>
            <a:off x="3778665" y="4723048"/>
            <a:ext cx="1976717" cy="369332"/>
          </a:xfrm>
          <a:prstGeom prst="rect">
            <a:avLst/>
          </a:prstGeom>
          <a:noFill/>
        </p:spPr>
        <p:txBody>
          <a:bodyPr wrap="square" rtlCol="0">
            <a:spAutoFit/>
          </a:bodyPr>
          <a:lstStyle/>
          <a:p>
            <a:r>
              <a:rPr lang="es-ES" b="0" i="0" dirty="0">
                <a:solidFill>
                  <a:srgbClr val="4D5156"/>
                </a:solidFill>
                <a:effectLst/>
                <a:latin typeface="arial" panose="020B0604020202020204" pitchFamily="34" charset="0"/>
              </a:rPr>
              <a:t> </a:t>
            </a:r>
            <a:r>
              <a:rPr lang="es-ES" b="1" i="0" dirty="0">
                <a:solidFill>
                  <a:srgbClr val="00B050"/>
                </a:solidFill>
                <a:effectLst/>
                <a:latin typeface="arial" panose="020B0604020202020204" pitchFamily="34" charset="0"/>
              </a:rPr>
              <a:t>✓ GPS, Galileo</a:t>
            </a:r>
            <a:endParaRPr lang="es-ES" b="1" dirty="0">
              <a:solidFill>
                <a:srgbClr val="00B050"/>
              </a:solidFill>
            </a:endParaRPr>
          </a:p>
        </p:txBody>
      </p:sp>
      <p:sp>
        <p:nvSpPr>
          <p:cNvPr id="16" name="CuadroTexto 15">
            <a:extLst>
              <a:ext uri="{FF2B5EF4-FFF2-40B4-BE49-F238E27FC236}">
                <a16:creationId xmlns:a16="http://schemas.microsoft.com/office/drawing/2014/main" id="{9C27F24B-C21B-47D8-84A9-9A490038E774}"/>
              </a:ext>
            </a:extLst>
          </p:cNvPr>
          <p:cNvSpPr txBox="1"/>
          <p:nvPr/>
        </p:nvSpPr>
        <p:spPr>
          <a:xfrm>
            <a:off x="3808974" y="5101643"/>
            <a:ext cx="1976717" cy="369332"/>
          </a:xfrm>
          <a:prstGeom prst="rect">
            <a:avLst/>
          </a:prstGeom>
          <a:noFill/>
        </p:spPr>
        <p:txBody>
          <a:bodyPr wrap="square" rtlCol="0">
            <a:spAutoFit/>
          </a:bodyPr>
          <a:lstStyle/>
          <a:p>
            <a:r>
              <a:rPr lang="es-ES" b="0" i="0" dirty="0">
                <a:solidFill>
                  <a:srgbClr val="4D5156"/>
                </a:solidFill>
                <a:effectLst/>
                <a:latin typeface="arial" panose="020B0604020202020204" pitchFamily="34" charset="0"/>
              </a:rPr>
              <a:t> </a:t>
            </a:r>
            <a:r>
              <a:rPr lang="es-ES" b="1" dirty="0">
                <a:solidFill>
                  <a:srgbClr val="FF0000"/>
                </a:solidFill>
                <a:latin typeface="arial" panose="020B0604020202020204" pitchFamily="34" charset="0"/>
              </a:rPr>
              <a:t>X</a:t>
            </a:r>
            <a:r>
              <a:rPr lang="es-ES" b="1" i="0" dirty="0">
                <a:solidFill>
                  <a:srgbClr val="FF0000"/>
                </a:solidFill>
                <a:effectLst/>
                <a:latin typeface="arial" panose="020B0604020202020204" pitchFamily="34" charset="0"/>
              </a:rPr>
              <a:t> GLONASS</a:t>
            </a:r>
            <a:endParaRPr lang="es-ES" b="1" dirty="0">
              <a:solidFill>
                <a:srgbClr val="FF0000"/>
              </a:solidFill>
            </a:endParaRPr>
          </a:p>
        </p:txBody>
      </p:sp>
    </p:spTree>
    <p:extLst>
      <p:ext uri="{BB962C8B-B14F-4D97-AF65-F5344CB8AC3E}">
        <p14:creationId xmlns:p14="http://schemas.microsoft.com/office/powerpoint/2010/main" val="16932761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5A595E37-FEB5-4CBD-931A-40F44DE05B3F}"/>
              </a:ext>
            </a:extLst>
          </p:cNvPr>
          <p:cNvPicPr/>
          <p:nvPr/>
        </p:nvPicPr>
        <p:blipFill rotWithShape="1">
          <a:blip r:embed="rId2">
            <a:extLst>
              <a:ext uri="{28A0092B-C50C-407E-A947-70E740481C1C}">
                <a14:useLocalDpi xmlns:a14="http://schemas.microsoft.com/office/drawing/2010/main" val="0"/>
              </a:ext>
            </a:extLst>
          </a:blip>
          <a:srcRect l="5305" r="44304"/>
          <a:stretch/>
        </p:blipFill>
        <p:spPr bwMode="auto">
          <a:xfrm>
            <a:off x="988635" y="2518494"/>
            <a:ext cx="4267200" cy="3589020"/>
          </a:xfrm>
          <a:prstGeom prst="rect">
            <a:avLst/>
          </a:prstGeom>
          <a:ln>
            <a:noFill/>
          </a:ln>
          <a:extLst>
            <a:ext uri="{53640926-AAD7-44D8-BBD7-CCE9431645EC}">
              <a14:shadowObscured xmlns:a14="http://schemas.microsoft.com/office/drawing/2010/main"/>
            </a:ext>
          </a:extLst>
        </p:spPr>
      </p:pic>
      <p:pic>
        <p:nvPicPr>
          <p:cNvPr id="5" name="Imagen 4">
            <a:extLst>
              <a:ext uri="{FF2B5EF4-FFF2-40B4-BE49-F238E27FC236}">
                <a16:creationId xmlns:a16="http://schemas.microsoft.com/office/drawing/2014/main" id="{2128010B-6CF8-4A84-A2CE-8865BB3D0AC3}"/>
              </a:ext>
            </a:extLst>
          </p:cNvPr>
          <p:cNvPicPr/>
          <p:nvPr/>
        </p:nvPicPr>
        <p:blipFill rotWithShape="1">
          <a:blip r:embed="rId3" cstate="print">
            <a:extLst>
              <a:ext uri="{28A0092B-C50C-407E-A947-70E740481C1C}">
                <a14:useLocalDpi xmlns:a14="http://schemas.microsoft.com/office/drawing/2010/main" val="0"/>
              </a:ext>
            </a:extLst>
          </a:blip>
          <a:srcRect l="23748" r="22536"/>
          <a:stretch/>
        </p:blipFill>
        <p:spPr bwMode="auto">
          <a:xfrm>
            <a:off x="5277641" y="1873503"/>
            <a:ext cx="3451220" cy="3046254"/>
          </a:xfrm>
          <a:prstGeom prst="rect">
            <a:avLst/>
          </a:prstGeom>
          <a:ln>
            <a:noFill/>
          </a:ln>
          <a:extLst>
            <a:ext uri="{53640926-AAD7-44D8-BBD7-CCE9431645EC}">
              <a14:shadowObscured xmlns:a14="http://schemas.microsoft.com/office/drawing/2010/main"/>
            </a:ext>
          </a:extLst>
        </p:spPr>
      </p:pic>
      <p:pic>
        <p:nvPicPr>
          <p:cNvPr id="6" name="Imagen 5">
            <a:extLst>
              <a:ext uri="{FF2B5EF4-FFF2-40B4-BE49-F238E27FC236}">
                <a16:creationId xmlns:a16="http://schemas.microsoft.com/office/drawing/2014/main" id="{A08374AA-778B-42AF-A756-52A694D196DF}"/>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8750667" y="3009852"/>
            <a:ext cx="2879725" cy="1567815"/>
          </a:xfrm>
          <a:prstGeom prst="rect">
            <a:avLst/>
          </a:prstGeom>
        </p:spPr>
      </p:pic>
      <p:graphicFrame>
        <p:nvGraphicFramePr>
          <p:cNvPr id="7" name="Tabla 6">
            <a:extLst>
              <a:ext uri="{FF2B5EF4-FFF2-40B4-BE49-F238E27FC236}">
                <a16:creationId xmlns:a16="http://schemas.microsoft.com/office/drawing/2014/main" id="{E51CD98A-FFD1-4500-844C-217FDB72D1AD}"/>
              </a:ext>
            </a:extLst>
          </p:cNvPr>
          <p:cNvGraphicFramePr>
            <a:graphicFrameLocks noGrp="1"/>
          </p:cNvGraphicFramePr>
          <p:nvPr>
            <p:extLst>
              <p:ext uri="{D42A27DB-BD31-4B8C-83A1-F6EECF244321}">
                <p14:modId xmlns:p14="http://schemas.microsoft.com/office/powerpoint/2010/main" val="1623718241"/>
              </p:ext>
            </p:extLst>
          </p:nvPr>
        </p:nvGraphicFramePr>
        <p:xfrm>
          <a:off x="5438635" y="4852373"/>
          <a:ext cx="6103578" cy="972239"/>
        </p:xfrm>
        <a:graphic>
          <a:graphicData uri="http://schemas.openxmlformats.org/drawingml/2006/table">
            <a:tbl>
              <a:tblPr firstRow="1" firstCol="1" bandRow="1">
                <a:tableStyleId>{5C22544A-7EE6-4342-B048-85BDC9FD1C3A}</a:tableStyleId>
              </a:tblPr>
              <a:tblGrid>
                <a:gridCol w="651726">
                  <a:extLst>
                    <a:ext uri="{9D8B030D-6E8A-4147-A177-3AD203B41FA5}">
                      <a16:colId xmlns:a16="http://schemas.microsoft.com/office/drawing/2014/main" val="840608320"/>
                    </a:ext>
                  </a:extLst>
                </a:gridCol>
                <a:gridCol w="654808">
                  <a:extLst>
                    <a:ext uri="{9D8B030D-6E8A-4147-A177-3AD203B41FA5}">
                      <a16:colId xmlns:a16="http://schemas.microsoft.com/office/drawing/2014/main" val="2287566190"/>
                    </a:ext>
                  </a:extLst>
                </a:gridCol>
                <a:gridCol w="1123366">
                  <a:extLst>
                    <a:ext uri="{9D8B030D-6E8A-4147-A177-3AD203B41FA5}">
                      <a16:colId xmlns:a16="http://schemas.microsoft.com/office/drawing/2014/main" val="818038328"/>
                    </a:ext>
                  </a:extLst>
                </a:gridCol>
                <a:gridCol w="1166920">
                  <a:extLst>
                    <a:ext uri="{9D8B030D-6E8A-4147-A177-3AD203B41FA5}">
                      <a16:colId xmlns:a16="http://schemas.microsoft.com/office/drawing/2014/main" val="1570110188"/>
                    </a:ext>
                  </a:extLst>
                </a:gridCol>
                <a:gridCol w="1415925">
                  <a:extLst>
                    <a:ext uri="{9D8B030D-6E8A-4147-A177-3AD203B41FA5}">
                      <a16:colId xmlns:a16="http://schemas.microsoft.com/office/drawing/2014/main" val="945700024"/>
                    </a:ext>
                  </a:extLst>
                </a:gridCol>
                <a:gridCol w="1090833">
                  <a:extLst>
                    <a:ext uri="{9D8B030D-6E8A-4147-A177-3AD203B41FA5}">
                      <a16:colId xmlns:a16="http://schemas.microsoft.com/office/drawing/2014/main" val="1405707871"/>
                    </a:ext>
                  </a:extLst>
                </a:gridCol>
              </a:tblGrid>
              <a:tr h="503467">
                <a:tc>
                  <a:txBody>
                    <a:bodyPr/>
                    <a:lstStyle/>
                    <a:p>
                      <a:pPr algn="ctr">
                        <a:lnSpc>
                          <a:spcPct val="107000"/>
                        </a:lnSpc>
                        <a:spcAft>
                          <a:spcPts val="800"/>
                        </a:spcAft>
                      </a:pPr>
                      <a:r>
                        <a:rPr lang="es-ES" sz="1100">
                          <a:effectLst/>
                        </a:rPr>
                        <a:t>GPS</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100">
                          <a:effectLst/>
                        </a:rPr>
                        <a:t>Nº.fix</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100" dirty="0">
                          <a:effectLst/>
                        </a:rPr>
                        <a:t>Error horizontal (m)</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100">
                          <a:effectLst/>
                        </a:rPr>
                        <a:t>Along-track error (m)</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100">
                          <a:effectLst/>
                        </a:rPr>
                        <a:t>Cross-track error (m)</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100">
                          <a:effectLst/>
                        </a:rPr>
                        <a:t>Error vertical (m)</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884697287"/>
                  </a:ext>
                </a:extLst>
              </a:tr>
              <a:tr h="234386">
                <a:tc>
                  <a:txBody>
                    <a:bodyPr/>
                    <a:lstStyle/>
                    <a:p>
                      <a:pPr algn="ctr">
                        <a:lnSpc>
                          <a:spcPct val="107000"/>
                        </a:lnSpc>
                        <a:spcAft>
                          <a:spcPts val="800"/>
                        </a:spcAft>
                      </a:pPr>
                      <a:r>
                        <a:rPr lang="es-ES" sz="1100">
                          <a:effectLst/>
                        </a:rPr>
                        <a:t>Sin KF</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100">
                          <a:effectLst/>
                        </a:rPr>
                        <a:t>523</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100">
                          <a:effectLst/>
                        </a:rPr>
                        <a:t>(7.1, 18.6)</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100">
                          <a:effectLst/>
                        </a:rPr>
                        <a:t>(4.2, 13.5)</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100">
                          <a:effectLst/>
                        </a:rPr>
                        <a:t>(4.2, 14.9)</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100">
                          <a:effectLst/>
                        </a:rPr>
                        <a:t>(10.8, 39.1)</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587737035"/>
                  </a:ext>
                </a:extLst>
              </a:tr>
              <a:tr h="234386">
                <a:tc>
                  <a:txBody>
                    <a:bodyPr/>
                    <a:lstStyle/>
                    <a:p>
                      <a:pPr algn="ctr">
                        <a:lnSpc>
                          <a:spcPct val="107000"/>
                        </a:lnSpc>
                        <a:spcAft>
                          <a:spcPts val="800"/>
                        </a:spcAft>
                      </a:pPr>
                      <a:r>
                        <a:rPr lang="es-ES" sz="1100">
                          <a:effectLst/>
                        </a:rPr>
                        <a:t>Con KF</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100">
                          <a:effectLst/>
                        </a:rPr>
                        <a:t>522</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100">
                          <a:effectLst/>
                        </a:rPr>
                        <a:t>(4.5, 9.1)</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100">
                          <a:effectLst/>
                        </a:rPr>
                        <a:t>(2.9, 8.3)</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100">
                          <a:effectLst/>
                        </a:rPr>
                        <a:t>(2.3, 5.6)</a:t>
                      </a:r>
                      <a:endParaRPr lang="es-E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algn="ctr">
                        <a:lnSpc>
                          <a:spcPct val="107000"/>
                        </a:lnSpc>
                        <a:spcAft>
                          <a:spcPts val="800"/>
                        </a:spcAft>
                      </a:pPr>
                      <a:r>
                        <a:rPr lang="es-ES" sz="1100" dirty="0">
                          <a:effectLst/>
                        </a:rPr>
                        <a:t>(5.5, 9.3)</a:t>
                      </a:r>
                      <a:endParaRPr lang="es-E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926427620"/>
                  </a:ext>
                </a:extLst>
              </a:tr>
            </a:tbl>
          </a:graphicData>
        </a:graphic>
      </p:graphicFrame>
      <p:sp>
        <p:nvSpPr>
          <p:cNvPr id="9" name="CuadroTexto 8">
            <a:extLst>
              <a:ext uri="{FF2B5EF4-FFF2-40B4-BE49-F238E27FC236}">
                <a16:creationId xmlns:a16="http://schemas.microsoft.com/office/drawing/2014/main" id="{2FD41442-C0FA-426F-8184-D18A23D1D917}"/>
              </a:ext>
            </a:extLst>
          </p:cNvPr>
          <p:cNvSpPr txBox="1"/>
          <p:nvPr/>
        </p:nvSpPr>
        <p:spPr>
          <a:xfrm>
            <a:off x="5255835" y="6107044"/>
            <a:ext cx="6618130" cy="276999"/>
          </a:xfrm>
          <a:prstGeom prst="rect">
            <a:avLst/>
          </a:prstGeom>
          <a:noFill/>
        </p:spPr>
        <p:txBody>
          <a:bodyPr wrap="square" rtlCol="0">
            <a:spAutoFit/>
          </a:bodyPr>
          <a:lstStyle/>
          <a:p>
            <a:r>
              <a:rPr lang="es-ES" sz="1200" i="1" dirty="0"/>
              <a:t>*Nota: El estudio referente al resto de los sistemas se incluye de forma más extendida en la memoria</a:t>
            </a:r>
            <a:r>
              <a:rPr lang="es-ES" sz="1200" dirty="0"/>
              <a:t>.</a:t>
            </a:r>
          </a:p>
        </p:txBody>
      </p:sp>
      <p:sp>
        <p:nvSpPr>
          <p:cNvPr id="2" name="Marcador de número de diapositiva 1">
            <a:extLst>
              <a:ext uri="{FF2B5EF4-FFF2-40B4-BE49-F238E27FC236}">
                <a16:creationId xmlns:a16="http://schemas.microsoft.com/office/drawing/2014/main" id="{35EA2049-C46F-4F59-9544-0F9CA651AB22}"/>
              </a:ext>
            </a:extLst>
          </p:cNvPr>
          <p:cNvSpPr>
            <a:spLocks noGrp="1"/>
          </p:cNvSpPr>
          <p:nvPr>
            <p:ph type="sldNum" sz="quarter" idx="12"/>
          </p:nvPr>
        </p:nvSpPr>
        <p:spPr/>
        <p:txBody>
          <a:bodyPr/>
          <a:lstStyle/>
          <a:p>
            <a:fld id="{2721E1B5-D7ED-4068-91A7-ACDE1E9E7506}" type="slidenum">
              <a:rPr lang="es-ES" smtClean="0"/>
              <a:t>13</a:t>
            </a:fld>
            <a:endParaRPr lang="es-ES" dirty="0"/>
          </a:p>
        </p:txBody>
      </p:sp>
      <p:sp>
        <p:nvSpPr>
          <p:cNvPr id="8" name="Marcador de pie de página 7">
            <a:extLst>
              <a:ext uri="{FF2B5EF4-FFF2-40B4-BE49-F238E27FC236}">
                <a16:creationId xmlns:a16="http://schemas.microsoft.com/office/drawing/2014/main" id="{62CF7F6D-F994-44B1-B200-764E4C8E2377}"/>
              </a:ext>
            </a:extLst>
          </p:cNvPr>
          <p:cNvSpPr>
            <a:spLocks noGrp="1"/>
          </p:cNvSpPr>
          <p:nvPr>
            <p:ph type="ftr" sz="quarter" idx="11"/>
          </p:nvPr>
        </p:nvSpPr>
        <p:spPr/>
        <p:txBody>
          <a:bodyPr/>
          <a:lstStyle/>
          <a:p>
            <a:r>
              <a:rPr lang="es-ES"/>
              <a:t>3. Contenido práctico: Toma de medidas.</a:t>
            </a:r>
            <a:endParaRPr lang="es-ES" dirty="0"/>
          </a:p>
        </p:txBody>
      </p:sp>
      <p:sp>
        <p:nvSpPr>
          <p:cNvPr id="10" name="Marcador de contenido 2">
            <a:extLst>
              <a:ext uri="{FF2B5EF4-FFF2-40B4-BE49-F238E27FC236}">
                <a16:creationId xmlns:a16="http://schemas.microsoft.com/office/drawing/2014/main" id="{257312CF-B074-4749-A98B-4DABFC683D9F}"/>
              </a:ext>
            </a:extLst>
          </p:cNvPr>
          <p:cNvSpPr txBox="1">
            <a:spLocks/>
          </p:cNvSpPr>
          <p:nvPr/>
        </p:nvSpPr>
        <p:spPr>
          <a:xfrm>
            <a:off x="988635" y="577977"/>
            <a:ext cx="10515600" cy="6432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dirty="0">
                <a:latin typeface="Bahnschrift SemiBold Condensed" panose="020B0502040204020203" pitchFamily="34" charset="0"/>
              </a:rPr>
              <a:t>Efecto del Filtro de Kalman</a:t>
            </a:r>
          </a:p>
        </p:txBody>
      </p:sp>
      <p:sp>
        <p:nvSpPr>
          <p:cNvPr id="12" name="CuadroTexto 11">
            <a:extLst>
              <a:ext uri="{FF2B5EF4-FFF2-40B4-BE49-F238E27FC236}">
                <a16:creationId xmlns:a16="http://schemas.microsoft.com/office/drawing/2014/main" id="{8B5E6065-004E-479C-901B-633582B6DA00}"/>
              </a:ext>
            </a:extLst>
          </p:cNvPr>
          <p:cNvSpPr txBox="1"/>
          <p:nvPr/>
        </p:nvSpPr>
        <p:spPr>
          <a:xfrm>
            <a:off x="988635" y="1330639"/>
            <a:ext cx="4267200" cy="1200329"/>
          </a:xfrm>
          <a:prstGeom prst="rect">
            <a:avLst/>
          </a:prstGeom>
          <a:noFill/>
        </p:spPr>
        <p:txBody>
          <a:bodyPr wrap="square" rtlCol="0">
            <a:spAutoFit/>
          </a:bodyPr>
          <a:lstStyle/>
          <a:p>
            <a:pPr algn="just"/>
            <a:r>
              <a:rPr lang="es-ES" dirty="0"/>
              <a:t>Se comprueba en el RX W7813 la diferencia entre la ruta original, la ruta aplicando el Filtro de Kalman y la trayectoria simulada mediante navegación a la estima.</a:t>
            </a:r>
          </a:p>
        </p:txBody>
      </p:sp>
      <p:sp>
        <p:nvSpPr>
          <p:cNvPr id="15" name="CuadroTexto 14">
            <a:extLst>
              <a:ext uri="{FF2B5EF4-FFF2-40B4-BE49-F238E27FC236}">
                <a16:creationId xmlns:a16="http://schemas.microsoft.com/office/drawing/2014/main" id="{971FD6FE-0AE5-4150-ACC4-007976F0AC0F}"/>
              </a:ext>
            </a:extLst>
          </p:cNvPr>
          <p:cNvSpPr txBox="1"/>
          <p:nvPr/>
        </p:nvSpPr>
        <p:spPr>
          <a:xfrm>
            <a:off x="8728861" y="1330639"/>
            <a:ext cx="2668163" cy="1477328"/>
          </a:xfrm>
          <a:prstGeom prst="rect">
            <a:avLst/>
          </a:prstGeom>
          <a:noFill/>
        </p:spPr>
        <p:txBody>
          <a:bodyPr wrap="square" rtlCol="0">
            <a:spAutoFit/>
          </a:bodyPr>
          <a:lstStyle/>
          <a:p>
            <a:r>
              <a:rPr lang="es-ES" dirty="0"/>
              <a:t>Para el caso del receptor móvil, se observa una mejora tanto en el plano horizontal como en el vertical.</a:t>
            </a:r>
          </a:p>
        </p:txBody>
      </p:sp>
    </p:spTree>
    <p:extLst>
      <p:ext uri="{BB962C8B-B14F-4D97-AF65-F5344CB8AC3E}">
        <p14:creationId xmlns:p14="http://schemas.microsoft.com/office/powerpoint/2010/main" val="1327473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AD72C1C-665A-46EE-BA9A-6B0B750BBF63}"/>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447818" y="1370249"/>
            <a:ext cx="3732348" cy="2936614"/>
          </a:xfrm>
          <a:prstGeom prst="rect">
            <a:avLst/>
          </a:prstGeom>
        </p:spPr>
      </p:pic>
      <p:pic>
        <p:nvPicPr>
          <p:cNvPr id="5" name="Imagen 4">
            <a:extLst>
              <a:ext uri="{FF2B5EF4-FFF2-40B4-BE49-F238E27FC236}">
                <a16:creationId xmlns:a16="http://schemas.microsoft.com/office/drawing/2014/main" id="{B3F38BDB-7785-4988-8936-CD8D7A9702F2}"/>
              </a:ext>
            </a:extLst>
          </p:cNvPr>
          <p:cNvPicPr/>
          <p:nvPr/>
        </p:nvPicPr>
        <p:blipFill rotWithShape="1">
          <a:blip r:embed="rId3">
            <a:extLst>
              <a:ext uri="{28A0092B-C50C-407E-A947-70E740481C1C}">
                <a14:useLocalDpi xmlns:a14="http://schemas.microsoft.com/office/drawing/2010/main" val="0"/>
              </a:ext>
            </a:extLst>
          </a:blip>
          <a:srcRect l="32403" t="2834" r="12616" b="12173"/>
          <a:stretch/>
        </p:blipFill>
        <p:spPr bwMode="auto">
          <a:xfrm>
            <a:off x="4324027" y="1383961"/>
            <a:ext cx="4295572" cy="2922901"/>
          </a:xfrm>
          <a:prstGeom prst="rect">
            <a:avLst/>
          </a:prstGeom>
          <a:ln>
            <a:noFill/>
          </a:ln>
          <a:extLst>
            <a:ext uri="{53640926-AAD7-44D8-BBD7-CCE9431645EC}">
              <a14:shadowObscured xmlns:a14="http://schemas.microsoft.com/office/drawing/2010/main"/>
            </a:ext>
          </a:extLst>
        </p:spPr>
      </p:pic>
      <p:sp>
        <p:nvSpPr>
          <p:cNvPr id="6" name="CuadroTexto 5">
            <a:extLst>
              <a:ext uri="{FF2B5EF4-FFF2-40B4-BE49-F238E27FC236}">
                <a16:creationId xmlns:a16="http://schemas.microsoft.com/office/drawing/2014/main" id="{2D40312A-3CCA-4A4A-B8E9-250D4DDCF26F}"/>
              </a:ext>
            </a:extLst>
          </p:cNvPr>
          <p:cNvSpPr txBox="1"/>
          <p:nvPr/>
        </p:nvSpPr>
        <p:spPr>
          <a:xfrm rot="10800000" flipV="1">
            <a:off x="8722973" y="1454787"/>
            <a:ext cx="2518453" cy="1200329"/>
          </a:xfrm>
          <a:prstGeom prst="rect">
            <a:avLst/>
          </a:prstGeom>
          <a:noFill/>
        </p:spPr>
        <p:txBody>
          <a:bodyPr wrap="square" rtlCol="0">
            <a:spAutoFit/>
          </a:bodyPr>
          <a:lstStyle/>
          <a:p>
            <a:pPr algn="just"/>
            <a:r>
              <a:rPr lang="es-ES" dirty="0"/>
              <a:t>Satélites captados por GNSS </a:t>
            </a:r>
            <a:r>
              <a:rPr lang="es-ES" dirty="0" err="1"/>
              <a:t>Logger</a:t>
            </a:r>
            <a:r>
              <a:rPr lang="es-ES" dirty="0"/>
              <a:t> justo en el momento inicial y en el final, respectivamente.</a:t>
            </a:r>
          </a:p>
        </p:txBody>
      </p:sp>
      <p:sp>
        <p:nvSpPr>
          <p:cNvPr id="7" name="CuadroTexto 6">
            <a:extLst>
              <a:ext uri="{FF2B5EF4-FFF2-40B4-BE49-F238E27FC236}">
                <a16:creationId xmlns:a16="http://schemas.microsoft.com/office/drawing/2014/main" id="{DAB8B9B0-3207-4EE1-9620-6EAC01B6DAE8}"/>
              </a:ext>
            </a:extLst>
          </p:cNvPr>
          <p:cNvSpPr txBox="1"/>
          <p:nvPr/>
        </p:nvSpPr>
        <p:spPr>
          <a:xfrm rot="10800000" flipV="1">
            <a:off x="3008669" y="4483346"/>
            <a:ext cx="5144731" cy="646331"/>
          </a:xfrm>
          <a:prstGeom prst="rect">
            <a:avLst/>
          </a:prstGeom>
          <a:noFill/>
        </p:spPr>
        <p:txBody>
          <a:bodyPr wrap="square" rtlCol="0">
            <a:spAutoFit/>
          </a:bodyPr>
          <a:lstStyle/>
          <a:p>
            <a:r>
              <a:rPr lang="es-ES" dirty="0"/>
              <a:t>Evolución temporal de los satélites usados por el RX W7813 durante la trayectoria.</a:t>
            </a:r>
          </a:p>
        </p:txBody>
      </p:sp>
      <p:pic>
        <p:nvPicPr>
          <p:cNvPr id="8" name="Imagen 7">
            <a:extLst>
              <a:ext uri="{FF2B5EF4-FFF2-40B4-BE49-F238E27FC236}">
                <a16:creationId xmlns:a16="http://schemas.microsoft.com/office/drawing/2014/main" id="{2A66A44C-B6B4-40DC-AB5C-546B16863CF4}"/>
              </a:ext>
            </a:extLst>
          </p:cNvPr>
          <p:cNvPicPr/>
          <p:nvPr/>
        </p:nvPicPr>
        <p:blipFill rotWithShape="1">
          <a:blip r:embed="rId4">
            <a:extLst>
              <a:ext uri="{28A0092B-C50C-407E-A947-70E740481C1C}">
                <a14:useLocalDpi xmlns:a14="http://schemas.microsoft.com/office/drawing/2010/main" val="0"/>
              </a:ext>
            </a:extLst>
          </a:blip>
          <a:srcRect l="32256" r="21785"/>
          <a:stretch/>
        </p:blipFill>
        <p:spPr bwMode="auto">
          <a:xfrm>
            <a:off x="8286245" y="3521707"/>
            <a:ext cx="3141938" cy="2936613"/>
          </a:xfrm>
          <a:prstGeom prst="rect">
            <a:avLst/>
          </a:prstGeom>
          <a:ln>
            <a:noFill/>
          </a:ln>
          <a:extLst>
            <a:ext uri="{53640926-AAD7-44D8-BBD7-CCE9431645EC}">
              <a14:shadowObscured xmlns:a14="http://schemas.microsoft.com/office/drawing/2010/main"/>
            </a:ext>
          </a:extLst>
        </p:spPr>
      </p:pic>
      <p:sp>
        <p:nvSpPr>
          <p:cNvPr id="2" name="Marcador de número de diapositiva 1">
            <a:extLst>
              <a:ext uri="{FF2B5EF4-FFF2-40B4-BE49-F238E27FC236}">
                <a16:creationId xmlns:a16="http://schemas.microsoft.com/office/drawing/2014/main" id="{0B43CA2B-0C2C-4BE7-93A8-718EEB3F804B}"/>
              </a:ext>
            </a:extLst>
          </p:cNvPr>
          <p:cNvSpPr>
            <a:spLocks noGrp="1"/>
          </p:cNvSpPr>
          <p:nvPr>
            <p:ph type="sldNum" sz="quarter" idx="12"/>
          </p:nvPr>
        </p:nvSpPr>
        <p:spPr/>
        <p:txBody>
          <a:bodyPr/>
          <a:lstStyle/>
          <a:p>
            <a:fld id="{2721E1B5-D7ED-4068-91A7-ACDE1E9E7506}" type="slidenum">
              <a:rPr lang="es-ES" smtClean="0"/>
              <a:t>14</a:t>
            </a:fld>
            <a:endParaRPr lang="es-ES" dirty="0"/>
          </a:p>
        </p:txBody>
      </p:sp>
      <p:sp>
        <p:nvSpPr>
          <p:cNvPr id="9" name="Marcador de contenido 2">
            <a:extLst>
              <a:ext uri="{FF2B5EF4-FFF2-40B4-BE49-F238E27FC236}">
                <a16:creationId xmlns:a16="http://schemas.microsoft.com/office/drawing/2014/main" id="{086166E5-67E7-4B6A-A0AA-824BC2225139}"/>
              </a:ext>
            </a:extLst>
          </p:cNvPr>
          <p:cNvSpPr txBox="1">
            <a:spLocks/>
          </p:cNvSpPr>
          <p:nvPr/>
        </p:nvSpPr>
        <p:spPr>
          <a:xfrm>
            <a:off x="920436" y="564222"/>
            <a:ext cx="10515600" cy="6432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dirty="0">
                <a:latin typeface="Bahnschrift SemiBold Condensed" panose="020B0502040204020203" pitchFamily="34" charset="0"/>
              </a:rPr>
              <a:t>Satélites visibles durante la ruta</a:t>
            </a:r>
          </a:p>
        </p:txBody>
      </p:sp>
      <p:sp>
        <p:nvSpPr>
          <p:cNvPr id="12" name="Marcador de pie de página 11">
            <a:extLst>
              <a:ext uri="{FF2B5EF4-FFF2-40B4-BE49-F238E27FC236}">
                <a16:creationId xmlns:a16="http://schemas.microsoft.com/office/drawing/2014/main" id="{C8AD391E-3319-4076-A8D5-6A5094A0A294}"/>
              </a:ext>
            </a:extLst>
          </p:cNvPr>
          <p:cNvSpPr>
            <a:spLocks noGrp="1"/>
          </p:cNvSpPr>
          <p:nvPr>
            <p:ph type="ftr" sz="quarter" idx="11"/>
          </p:nvPr>
        </p:nvSpPr>
        <p:spPr/>
        <p:txBody>
          <a:bodyPr/>
          <a:lstStyle/>
          <a:p>
            <a:r>
              <a:rPr lang="es-ES"/>
              <a:t>3. Contenido práctico: Toma de medidas.</a:t>
            </a:r>
            <a:endParaRPr lang="es-ES" dirty="0"/>
          </a:p>
        </p:txBody>
      </p:sp>
      <p:sp>
        <p:nvSpPr>
          <p:cNvPr id="13" name="Flecha: curvada hacia arriba 12">
            <a:extLst>
              <a:ext uri="{FF2B5EF4-FFF2-40B4-BE49-F238E27FC236}">
                <a16:creationId xmlns:a16="http://schemas.microsoft.com/office/drawing/2014/main" id="{F51FD343-4D13-4B7F-A6D5-49FC45DEB1C4}"/>
              </a:ext>
            </a:extLst>
          </p:cNvPr>
          <p:cNvSpPr/>
          <p:nvPr/>
        </p:nvSpPr>
        <p:spPr>
          <a:xfrm rot="10975469">
            <a:off x="6679770" y="554257"/>
            <a:ext cx="2559621" cy="712044"/>
          </a:xfrm>
          <a:prstGeom prst="curvedUpArrow">
            <a:avLst>
              <a:gd name="adj1" fmla="val 16430"/>
              <a:gd name="adj2" fmla="val 54646"/>
              <a:gd name="adj3" fmla="val 663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4" name="Flecha: curvada hacia arriba 13">
            <a:extLst>
              <a:ext uri="{FF2B5EF4-FFF2-40B4-BE49-F238E27FC236}">
                <a16:creationId xmlns:a16="http://schemas.microsoft.com/office/drawing/2014/main" id="{545C1B47-F74A-459B-88EE-01C7A91B183A}"/>
              </a:ext>
            </a:extLst>
          </p:cNvPr>
          <p:cNvSpPr/>
          <p:nvPr/>
        </p:nvSpPr>
        <p:spPr>
          <a:xfrm rot="570894">
            <a:off x="5802071" y="5448109"/>
            <a:ext cx="2449815" cy="619590"/>
          </a:xfrm>
          <a:prstGeom prst="curvedUpArrow">
            <a:avLst>
              <a:gd name="adj1" fmla="val 30616"/>
              <a:gd name="adj2" fmla="val 59512"/>
              <a:gd name="adj3" fmla="val 6045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Tree>
    <p:extLst>
      <p:ext uri="{BB962C8B-B14F-4D97-AF65-F5344CB8AC3E}">
        <p14:creationId xmlns:p14="http://schemas.microsoft.com/office/powerpoint/2010/main" val="25891098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8060B848-03E1-4801-A071-DA24B8AD0A32}"/>
              </a:ext>
            </a:extLst>
          </p:cNvPr>
          <p:cNvSpPr>
            <a:spLocks noGrp="1"/>
          </p:cNvSpPr>
          <p:nvPr>
            <p:ph idx="1"/>
          </p:nvPr>
        </p:nvSpPr>
        <p:spPr>
          <a:xfrm>
            <a:off x="816244" y="1517062"/>
            <a:ext cx="10249546" cy="643255"/>
          </a:xfrm>
        </p:spPr>
        <p:txBody>
          <a:bodyPr>
            <a:normAutofit/>
          </a:bodyPr>
          <a:lstStyle/>
          <a:p>
            <a:pPr marL="0" indent="0" algn="just">
              <a:buNone/>
            </a:pPr>
            <a:r>
              <a:rPr lang="es-ES" sz="2000" dirty="0"/>
              <a:t>Gracias a esta gráfica se puede comprobar la mayor extensión del sistema GPS, así como la estabilidad en las medidas del RX W7813 (verde). </a:t>
            </a:r>
          </a:p>
        </p:txBody>
      </p:sp>
      <p:pic>
        <p:nvPicPr>
          <p:cNvPr id="4" name="Imagen 3">
            <a:extLst>
              <a:ext uri="{FF2B5EF4-FFF2-40B4-BE49-F238E27FC236}">
                <a16:creationId xmlns:a16="http://schemas.microsoft.com/office/drawing/2014/main" id="{10527440-C681-4D58-A661-94E40A0AF2A8}"/>
              </a:ext>
            </a:extLst>
          </p:cNvPr>
          <p:cNvPicPr/>
          <p:nvPr/>
        </p:nvPicPr>
        <p:blipFill rotWithShape="1">
          <a:blip r:embed="rId2">
            <a:extLst>
              <a:ext uri="{28A0092B-C50C-407E-A947-70E740481C1C}">
                <a14:useLocalDpi xmlns:a14="http://schemas.microsoft.com/office/drawing/2010/main" val="0"/>
              </a:ext>
            </a:extLst>
          </a:blip>
          <a:srcRect l="7660" r="6867"/>
          <a:stretch/>
        </p:blipFill>
        <p:spPr bwMode="auto">
          <a:xfrm>
            <a:off x="4038600" y="2160317"/>
            <a:ext cx="7382359" cy="4079689"/>
          </a:xfrm>
          <a:prstGeom prst="rect">
            <a:avLst/>
          </a:prstGeom>
          <a:ln>
            <a:noFill/>
          </a:ln>
          <a:extLst>
            <a:ext uri="{53640926-AAD7-44D8-BBD7-CCE9431645EC}">
              <a14:shadowObscured xmlns:a14="http://schemas.microsoft.com/office/drawing/2010/main"/>
            </a:ext>
          </a:extLst>
        </p:spPr>
      </p:pic>
      <p:sp>
        <p:nvSpPr>
          <p:cNvPr id="2" name="Marcador de número de diapositiva 1">
            <a:extLst>
              <a:ext uri="{FF2B5EF4-FFF2-40B4-BE49-F238E27FC236}">
                <a16:creationId xmlns:a16="http://schemas.microsoft.com/office/drawing/2014/main" id="{E6D05AB9-F8E1-4A90-B6CC-82A72E34C79D}"/>
              </a:ext>
            </a:extLst>
          </p:cNvPr>
          <p:cNvSpPr>
            <a:spLocks noGrp="1"/>
          </p:cNvSpPr>
          <p:nvPr>
            <p:ph type="sldNum" sz="quarter" idx="12"/>
          </p:nvPr>
        </p:nvSpPr>
        <p:spPr/>
        <p:txBody>
          <a:bodyPr/>
          <a:lstStyle/>
          <a:p>
            <a:fld id="{2721E1B5-D7ED-4068-91A7-ACDE1E9E7506}" type="slidenum">
              <a:rPr lang="es-ES" smtClean="0"/>
              <a:t>15</a:t>
            </a:fld>
            <a:endParaRPr lang="es-ES" dirty="0"/>
          </a:p>
        </p:txBody>
      </p:sp>
      <p:sp>
        <p:nvSpPr>
          <p:cNvPr id="5" name="Marcador de contenido 2">
            <a:extLst>
              <a:ext uri="{FF2B5EF4-FFF2-40B4-BE49-F238E27FC236}">
                <a16:creationId xmlns:a16="http://schemas.microsoft.com/office/drawing/2014/main" id="{830363C5-B551-4EDD-8904-808C7CA59EF1}"/>
              </a:ext>
            </a:extLst>
          </p:cNvPr>
          <p:cNvSpPr txBox="1">
            <a:spLocks/>
          </p:cNvSpPr>
          <p:nvPr/>
        </p:nvSpPr>
        <p:spPr>
          <a:xfrm>
            <a:off x="838200" y="674477"/>
            <a:ext cx="10515600" cy="6432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dirty="0">
                <a:latin typeface="Bahnschrift SemiBold Condensed" panose="020B0502040204020203" pitchFamily="34" charset="0"/>
              </a:rPr>
              <a:t>Comparativa SNR de los satélites con mayor elevación</a:t>
            </a:r>
          </a:p>
        </p:txBody>
      </p:sp>
      <p:sp>
        <p:nvSpPr>
          <p:cNvPr id="6" name="Marcador de pie de página 5">
            <a:extLst>
              <a:ext uri="{FF2B5EF4-FFF2-40B4-BE49-F238E27FC236}">
                <a16:creationId xmlns:a16="http://schemas.microsoft.com/office/drawing/2014/main" id="{CC46CF69-4774-4DEF-9836-21D73D3C954A}"/>
              </a:ext>
            </a:extLst>
          </p:cNvPr>
          <p:cNvSpPr>
            <a:spLocks noGrp="1"/>
          </p:cNvSpPr>
          <p:nvPr>
            <p:ph type="ftr" sz="quarter" idx="11"/>
          </p:nvPr>
        </p:nvSpPr>
        <p:spPr/>
        <p:txBody>
          <a:bodyPr/>
          <a:lstStyle/>
          <a:p>
            <a:r>
              <a:rPr lang="es-ES"/>
              <a:t>3. Contenido práctico: Toma de medidas.</a:t>
            </a:r>
            <a:endParaRPr lang="es-ES" dirty="0"/>
          </a:p>
        </p:txBody>
      </p:sp>
      <p:sp>
        <p:nvSpPr>
          <p:cNvPr id="7" name="CuadroTexto 6">
            <a:extLst>
              <a:ext uri="{FF2B5EF4-FFF2-40B4-BE49-F238E27FC236}">
                <a16:creationId xmlns:a16="http://schemas.microsoft.com/office/drawing/2014/main" id="{ED463358-8E15-49B3-9A63-BF372F54A328}"/>
              </a:ext>
            </a:extLst>
          </p:cNvPr>
          <p:cNvSpPr txBox="1"/>
          <p:nvPr/>
        </p:nvSpPr>
        <p:spPr>
          <a:xfrm>
            <a:off x="1415288" y="2359647"/>
            <a:ext cx="2504269" cy="3477875"/>
          </a:xfrm>
          <a:prstGeom prst="rect">
            <a:avLst/>
          </a:prstGeom>
          <a:noFill/>
        </p:spPr>
        <p:txBody>
          <a:bodyPr wrap="square" rtlCol="0">
            <a:spAutoFit/>
          </a:bodyPr>
          <a:lstStyle/>
          <a:p>
            <a:pPr algn="just"/>
            <a:r>
              <a:rPr lang="es-ES" sz="2000" dirty="0"/>
              <a:t>Representándose también los sistemas Galileo (azul) y GLONASS (rosa). El peor resultado se obtiene para este último, que presenta una menor relación de potencia de señal transmitida con respecto al ruido.</a:t>
            </a:r>
          </a:p>
        </p:txBody>
      </p:sp>
      <p:sp>
        <p:nvSpPr>
          <p:cNvPr id="8" name="Flecha: a la derecha 7">
            <a:extLst>
              <a:ext uri="{FF2B5EF4-FFF2-40B4-BE49-F238E27FC236}">
                <a16:creationId xmlns:a16="http://schemas.microsoft.com/office/drawing/2014/main" id="{D4635056-8667-4C04-AC91-B923742D1F48}"/>
              </a:ext>
            </a:extLst>
          </p:cNvPr>
          <p:cNvSpPr/>
          <p:nvPr/>
        </p:nvSpPr>
        <p:spPr>
          <a:xfrm>
            <a:off x="1020750" y="2469501"/>
            <a:ext cx="275495" cy="2028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760624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776B31-463B-4672-BF64-F1B9F89000BE}"/>
              </a:ext>
            </a:extLst>
          </p:cNvPr>
          <p:cNvSpPr>
            <a:spLocks noGrp="1"/>
          </p:cNvSpPr>
          <p:nvPr>
            <p:ph type="title"/>
          </p:nvPr>
        </p:nvSpPr>
        <p:spPr>
          <a:xfrm>
            <a:off x="3042920" y="344805"/>
            <a:ext cx="6700520" cy="945515"/>
          </a:xfrm>
        </p:spPr>
        <p:txBody>
          <a:bodyPr/>
          <a:lstStyle/>
          <a:p>
            <a:pPr algn="ctr"/>
            <a:r>
              <a:rPr lang="es-ES" dirty="0">
                <a:latin typeface="Bahnschrift SemiBold Condensed" panose="020B0502040204020203" pitchFamily="34" charset="0"/>
              </a:rPr>
              <a:t>¿Qué se trata en el trabajo?</a:t>
            </a:r>
          </a:p>
        </p:txBody>
      </p:sp>
      <p:sp>
        <p:nvSpPr>
          <p:cNvPr id="3" name="Marcador de contenido 2">
            <a:extLst>
              <a:ext uri="{FF2B5EF4-FFF2-40B4-BE49-F238E27FC236}">
                <a16:creationId xmlns:a16="http://schemas.microsoft.com/office/drawing/2014/main" id="{6529B523-3B87-416A-A971-137B8E4D7583}"/>
              </a:ext>
            </a:extLst>
          </p:cNvPr>
          <p:cNvSpPr>
            <a:spLocks noGrp="1"/>
          </p:cNvSpPr>
          <p:nvPr>
            <p:ph idx="1"/>
          </p:nvPr>
        </p:nvSpPr>
        <p:spPr>
          <a:xfrm>
            <a:off x="1105486" y="1290320"/>
            <a:ext cx="6700520" cy="4351338"/>
          </a:xfrm>
        </p:spPr>
        <p:txBody>
          <a:bodyPr>
            <a:normAutofit fontScale="85000" lnSpcReduction="20000"/>
          </a:bodyPr>
          <a:lstStyle/>
          <a:p>
            <a:pPr marL="514350" indent="-514350">
              <a:buFont typeface="+mj-lt"/>
              <a:buAutoNum type="arabicPeriod"/>
            </a:pPr>
            <a:r>
              <a:rPr lang="es-ES" dirty="0">
                <a:solidFill>
                  <a:schemeClr val="bg1">
                    <a:lumMod val="65000"/>
                  </a:schemeClr>
                </a:solidFill>
              </a:rPr>
              <a:t>Introducción</a:t>
            </a:r>
          </a:p>
          <a:p>
            <a:pPr marL="514350" indent="-514350">
              <a:buFont typeface="+mj-lt"/>
              <a:buAutoNum type="arabicPeriod"/>
            </a:pPr>
            <a:r>
              <a:rPr lang="es-ES" dirty="0">
                <a:solidFill>
                  <a:schemeClr val="bg1">
                    <a:lumMod val="65000"/>
                  </a:schemeClr>
                </a:solidFill>
              </a:rPr>
              <a:t>Reseña teórica sobre los principales GNSS:</a:t>
            </a:r>
          </a:p>
          <a:p>
            <a:pPr marL="0" indent="0">
              <a:buNone/>
            </a:pPr>
            <a:r>
              <a:rPr lang="es-ES" dirty="0">
                <a:solidFill>
                  <a:schemeClr val="bg1">
                    <a:lumMod val="65000"/>
                  </a:schemeClr>
                </a:solidFill>
              </a:rPr>
              <a:t>	-GPS</a:t>
            </a:r>
          </a:p>
          <a:p>
            <a:pPr marL="0" indent="0">
              <a:buNone/>
            </a:pPr>
            <a:r>
              <a:rPr lang="es-ES" dirty="0">
                <a:solidFill>
                  <a:schemeClr val="bg1">
                    <a:lumMod val="65000"/>
                  </a:schemeClr>
                </a:solidFill>
              </a:rPr>
              <a:t>	-GLONASS</a:t>
            </a:r>
          </a:p>
          <a:p>
            <a:pPr marL="0" indent="0">
              <a:buNone/>
            </a:pPr>
            <a:r>
              <a:rPr lang="es-ES" dirty="0">
                <a:solidFill>
                  <a:schemeClr val="bg1">
                    <a:lumMod val="65000"/>
                  </a:schemeClr>
                </a:solidFill>
              </a:rPr>
              <a:t>	-GALILEO</a:t>
            </a:r>
          </a:p>
          <a:p>
            <a:pPr marL="0" indent="0">
              <a:buNone/>
            </a:pPr>
            <a:r>
              <a:rPr lang="es-ES" dirty="0">
                <a:solidFill>
                  <a:schemeClr val="bg1">
                    <a:lumMod val="65000"/>
                  </a:schemeClr>
                </a:solidFill>
              </a:rPr>
              <a:t>3. Contenido práctico: toma de medidas.</a:t>
            </a:r>
          </a:p>
          <a:p>
            <a:pPr marL="0" indent="0">
              <a:buNone/>
            </a:pPr>
            <a:r>
              <a:rPr lang="es-ES" dirty="0">
                <a:solidFill>
                  <a:schemeClr val="bg1">
                    <a:lumMod val="65000"/>
                  </a:schemeClr>
                </a:solidFill>
              </a:rPr>
              <a:t>	-Receptor W7813 y GNSS </a:t>
            </a:r>
            <a:r>
              <a:rPr lang="es-ES" dirty="0" err="1">
                <a:solidFill>
                  <a:schemeClr val="bg1">
                    <a:lumMod val="65000"/>
                  </a:schemeClr>
                </a:solidFill>
              </a:rPr>
              <a:t>Logger</a:t>
            </a:r>
            <a:endParaRPr lang="es-ES" dirty="0">
              <a:solidFill>
                <a:schemeClr val="bg1">
                  <a:lumMod val="65000"/>
                </a:schemeClr>
              </a:solidFill>
            </a:endParaRPr>
          </a:p>
          <a:p>
            <a:pPr marL="0" indent="0">
              <a:buNone/>
            </a:pPr>
            <a:r>
              <a:rPr lang="es-ES" dirty="0">
                <a:solidFill>
                  <a:schemeClr val="bg1">
                    <a:lumMod val="65000"/>
                  </a:schemeClr>
                </a:solidFill>
              </a:rPr>
              <a:t>	</a:t>
            </a:r>
            <a:r>
              <a:rPr lang="es-ES" dirty="0"/>
              <a:t>-Receptor W7813 y Galileo PVT</a:t>
            </a:r>
          </a:p>
          <a:p>
            <a:pPr marL="0" indent="0">
              <a:buNone/>
            </a:pPr>
            <a:r>
              <a:rPr lang="es-ES" dirty="0">
                <a:solidFill>
                  <a:schemeClr val="bg1">
                    <a:lumMod val="65000"/>
                  </a:schemeClr>
                </a:solidFill>
              </a:rPr>
              <a:t>4. Líneas futuras</a:t>
            </a:r>
          </a:p>
          <a:p>
            <a:pPr marL="0" indent="0">
              <a:buNone/>
            </a:pPr>
            <a:r>
              <a:rPr lang="es-ES" dirty="0">
                <a:solidFill>
                  <a:schemeClr val="bg1">
                    <a:lumMod val="65000"/>
                  </a:schemeClr>
                </a:solidFill>
              </a:rPr>
              <a:t>5. Conclusiones</a:t>
            </a:r>
          </a:p>
          <a:p>
            <a:pPr marL="0" indent="0">
              <a:buNone/>
            </a:pPr>
            <a:r>
              <a:rPr lang="es-ES" dirty="0">
                <a:solidFill>
                  <a:schemeClr val="bg1">
                    <a:lumMod val="65000"/>
                  </a:schemeClr>
                </a:solidFill>
              </a:rPr>
              <a:t>6. Bibliografía</a:t>
            </a:r>
          </a:p>
        </p:txBody>
      </p:sp>
      <p:sp>
        <p:nvSpPr>
          <p:cNvPr id="4" name="Marcador de número de diapositiva 3">
            <a:extLst>
              <a:ext uri="{FF2B5EF4-FFF2-40B4-BE49-F238E27FC236}">
                <a16:creationId xmlns:a16="http://schemas.microsoft.com/office/drawing/2014/main" id="{7676C518-BCAF-47DB-9448-995B93142836}"/>
              </a:ext>
            </a:extLst>
          </p:cNvPr>
          <p:cNvSpPr>
            <a:spLocks noGrp="1"/>
          </p:cNvSpPr>
          <p:nvPr>
            <p:ph type="sldNum" sz="quarter" idx="12"/>
          </p:nvPr>
        </p:nvSpPr>
        <p:spPr/>
        <p:txBody>
          <a:bodyPr/>
          <a:lstStyle/>
          <a:p>
            <a:fld id="{2721E1B5-D7ED-4068-91A7-ACDE1E9E7506}" type="slidenum">
              <a:rPr lang="es-ES" smtClean="0"/>
              <a:t>16</a:t>
            </a:fld>
            <a:endParaRPr lang="es-ES" dirty="0"/>
          </a:p>
        </p:txBody>
      </p:sp>
    </p:spTree>
    <p:extLst>
      <p:ext uri="{BB962C8B-B14F-4D97-AF65-F5344CB8AC3E}">
        <p14:creationId xmlns:p14="http://schemas.microsoft.com/office/powerpoint/2010/main" val="3059547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12CD70-5C6B-45E4-B887-77948DF3B18E}"/>
              </a:ext>
            </a:extLst>
          </p:cNvPr>
          <p:cNvSpPr>
            <a:spLocks noGrp="1"/>
          </p:cNvSpPr>
          <p:nvPr>
            <p:ph type="title"/>
          </p:nvPr>
        </p:nvSpPr>
        <p:spPr>
          <a:xfrm>
            <a:off x="729711" y="20319"/>
            <a:ext cx="10515600" cy="1325563"/>
          </a:xfrm>
        </p:spPr>
        <p:txBody>
          <a:bodyPr/>
          <a:lstStyle/>
          <a:p>
            <a:r>
              <a:rPr lang="es-ES" dirty="0"/>
              <a:t>Receptor W7813 y Galileo PVT</a:t>
            </a:r>
          </a:p>
        </p:txBody>
      </p:sp>
      <p:sp>
        <p:nvSpPr>
          <p:cNvPr id="3" name="Marcador de contenido 2">
            <a:extLst>
              <a:ext uri="{FF2B5EF4-FFF2-40B4-BE49-F238E27FC236}">
                <a16:creationId xmlns:a16="http://schemas.microsoft.com/office/drawing/2014/main" id="{F8FFEE2B-6D30-4B3E-8885-31DF58686504}"/>
              </a:ext>
            </a:extLst>
          </p:cNvPr>
          <p:cNvSpPr>
            <a:spLocks noGrp="1"/>
          </p:cNvSpPr>
          <p:nvPr>
            <p:ph idx="1"/>
          </p:nvPr>
        </p:nvSpPr>
        <p:spPr>
          <a:xfrm>
            <a:off x="6808924" y="1534167"/>
            <a:ext cx="5061489" cy="1678150"/>
          </a:xfrm>
        </p:spPr>
        <p:txBody>
          <a:bodyPr>
            <a:noAutofit/>
          </a:bodyPr>
          <a:lstStyle/>
          <a:p>
            <a:pPr marL="0" indent="0" algn="just">
              <a:buNone/>
            </a:pPr>
            <a:r>
              <a:rPr lang="es-ES" sz="2000" dirty="0"/>
              <a:t>Se puede comprobar, en paralelo, la implicación que tiene el número de satélites usados por el receptor sobre el error de posicionamiento.</a:t>
            </a:r>
          </a:p>
          <a:p>
            <a:pPr marL="0" indent="0" algn="just">
              <a:buNone/>
            </a:pPr>
            <a:r>
              <a:rPr lang="es-ES" sz="2000" dirty="0"/>
              <a:t>GPS se encuentra más extendido, por lo que presentará un error menor.</a:t>
            </a:r>
          </a:p>
        </p:txBody>
      </p:sp>
      <p:pic>
        <p:nvPicPr>
          <p:cNvPr id="4" name="Imagen 3">
            <a:extLst>
              <a:ext uri="{FF2B5EF4-FFF2-40B4-BE49-F238E27FC236}">
                <a16:creationId xmlns:a16="http://schemas.microsoft.com/office/drawing/2014/main" id="{6BFE5C11-06DA-44D2-B5F9-B7CEECFE6DA0}"/>
              </a:ext>
            </a:extLst>
          </p:cNvPr>
          <p:cNvPicPr/>
          <p:nvPr/>
        </p:nvPicPr>
        <p:blipFill>
          <a:blip r:embed="rId2">
            <a:extLst>
              <a:ext uri="{28A0092B-C50C-407E-A947-70E740481C1C}">
                <a14:useLocalDpi xmlns:a14="http://schemas.microsoft.com/office/drawing/2010/main" val="0"/>
              </a:ext>
            </a:extLst>
          </a:blip>
          <a:stretch>
            <a:fillRect/>
          </a:stretch>
        </p:blipFill>
        <p:spPr>
          <a:xfrm>
            <a:off x="30976" y="1811301"/>
            <a:ext cx="6487338" cy="2673106"/>
          </a:xfrm>
          <a:prstGeom prst="rect">
            <a:avLst/>
          </a:prstGeom>
        </p:spPr>
      </p:pic>
      <p:pic>
        <p:nvPicPr>
          <p:cNvPr id="5" name="Imagen 4">
            <a:extLst>
              <a:ext uri="{FF2B5EF4-FFF2-40B4-BE49-F238E27FC236}">
                <a16:creationId xmlns:a16="http://schemas.microsoft.com/office/drawing/2014/main" id="{ADCA715D-889C-4A46-89BF-00DB1F8C2B0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996516" y="3558840"/>
            <a:ext cx="6173513" cy="2781971"/>
          </a:xfrm>
          <a:prstGeom prst="rect">
            <a:avLst/>
          </a:prstGeom>
        </p:spPr>
      </p:pic>
      <p:sp>
        <p:nvSpPr>
          <p:cNvPr id="6" name="Marcador de número de diapositiva 5">
            <a:extLst>
              <a:ext uri="{FF2B5EF4-FFF2-40B4-BE49-F238E27FC236}">
                <a16:creationId xmlns:a16="http://schemas.microsoft.com/office/drawing/2014/main" id="{EFD0BE57-119B-4C4C-BA68-F7F2E7C4BE81}"/>
              </a:ext>
            </a:extLst>
          </p:cNvPr>
          <p:cNvSpPr>
            <a:spLocks noGrp="1"/>
          </p:cNvSpPr>
          <p:nvPr>
            <p:ph type="sldNum" sz="quarter" idx="12"/>
          </p:nvPr>
        </p:nvSpPr>
        <p:spPr/>
        <p:txBody>
          <a:bodyPr/>
          <a:lstStyle/>
          <a:p>
            <a:fld id="{2721E1B5-D7ED-4068-91A7-ACDE1E9E7506}" type="slidenum">
              <a:rPr lang="es-ES" smtClean="0"/>
              <a:t>17</a:t>
            </a:fld>
            <a:endParaRPr lang="es-ES" dirty="0"/>
          </a:p>
        </p:txBody>
      </p:sp>
      <p:sp>
        <p:nvSpPr>
          <p:cNvPr id="7" name="Marcador de pie de página 6">
            <a:extLst>
              <a:ext uri="{FF2B5EF4-FFF2-40B4-BE49-F238E27FC236}">
                <a16:creationId xmlns:a16="http://schemas.microsoft.com/office/drawing/2014/main" id="{8D60CDA3-A8E7-43A1-BA5C-7CF518B75C89}"/>
              </a:ext>
            </a:extLst>
          </p:cNvPr>
          <p:cNvSpPr>
            <a:spLocks noGrp="1"/>
          </p:cNvSpPr>
          <p:nvPr>
            <p:ph type="ftr" sz="quarter" idx="11"/>
          </p:nvPr>
        </p:nvSpPr>
        <p:spPr/>
        <p:txBody>
          <a:bodyPr/>
          <a:lstStyle/>
          <a:p>
            <a:r>
              <a:rPr lang="es-ES"/>
              <a:t>3. Contenido práctico: Toma de medidas.</a:t>
            </a:r>
            <a:endParaRPr lang="es-ES" dirty="0"/>
          </a:p>
        </p:txBody>
      </p:sp>
      <p:sp>
        <p:nvSpPr>
          <p:cNvPr id="8" name="Marcador de contenido 2">
            <a:extLst>
              <a:ext uri="{FF2B5EF4-FFF2-40B4-BE49-F238E27FC236}">
                <a16:creationId xmlns:a16="http://schemas.microsoft.com/office/drawing/2014/main" id="{E170134B-BD07-4BA2-B25F-CB47C789793D}"/>
              </a:ext>
            </a:extLst>
          </p:cNvPr>
          <p:cNvSpPr txBox="1">
            <a:spLocks/>
          </p:cNvSpPr>
          <p:nvPr/>
        </p:nvSpPr>
        <p:spPr>
          <a:xfrm>
            <a:off x="729711" y="1168046"/>
            <a:ext cx="10515600" cy="6432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dirty="0">
                <a:latin typeface="Bahnschrift SemiBold Condensed" panose="020B0502040204020203" pitchFamily="34" charset="0"/>
              </a:rPr>
              <a:t>Número de satélites utilizados y PDOP</a:t>
            </a:r>
          </a:p>
        </p:txBody>
      </p:sp>
      <p:sp>
        <p:nvSpPr>
          <p:cNvPr id="9" name="Flecha: curvada hacia abajo 8">
            <a:extLst>
              <a:ext uri="{FF2B5EF4-FFF2-40B4-BE49-F238E27FC236}">
                <a16:creationId xmlns:a16="http://schemas.microsoft.com/office/drawing/2014/main" id="{FA081B54-C83B-4CF4-A06C-7BAFB9460FD2}"/>
              </a:ext>
            </a:extLst>
          </p:cNvPr>
          <p:cNvSpPr/>
          <p:nvPr/>
        </p:nvSpPr>
        <p:spPr>
          <a:xfrm rot="13411174">
            <a:off x="372845" y="4735854"/>
            <a:ext cx="1513581" cy="944868"/>
          </a:xfrm>
          <a:prstGeom prst="curvedDownArrow">
            <a:avLst>
              <a:gd name="adj1" fmla="val 15855"/>
              <a:gd name="adj2" fmla="val 45701"/>
              <a:gd name="adj3" fmla="val 364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tx1"/>
              </a:solidFill>
            </a:endParaRPr>
          </a:p>
        </p:txBody>
      </p:sp>
      <p:sp>
        <p:nvSpPr>
          <p:cNvPr id="10" name="CuadroTexto 9">
            <a:extLst>
              <a:ext uri="{FF2B5EF4-FFF2-40B4-BE49-F238E27FC236}">
                <a16:creationId xmlns:a16="http://schemas.microsoft.com/office/drawing/2014/main" id="{7CB03174-B495-4388-9922-58F9CB56312C}"/>
              </a:ext>
            </a:extLst>
          </p:cNvPr>
          <p:cNvSpPr txBox="1"/>
          <p:nvPr/>
        </p:nvSpPr>
        <p:spPr>
          <a:xfrm>
            <a:off x="1217245" y="4499946"/>
            <a:ext cx="5367117" cy="584775"/>
          </a:xfrm>
          <a:prstGeom prst="rect">
            <a:avLst/>
          </a:prstGeom>
          <a:noFill/>
        </p:spPr>
        <p:txBody>
          <a:bodyPr wrap="square" rtlCol="0">
            <a:spAutoFit/>
          </a:bodyPr>
          <a:lstStyle/>
          <a:p>
            <a:pPr algn="just"/>
            <a:r>
              <a:rPr lang="es-ES" sz="1600" b="1" i="0" dirty="0">
                <a:solidFill>
                  <a:srgbClr val="00B050"/>
                </a:solidFill>
                <a:effectLst/>
                <a:latin typeface="arial" panose="020B0604020202020204" pitchFamily="34" charset="0"/>
              </a:rPr>
              <a:t>✓ </a:t>
            </a:r>
            <a:r>
              <a:rPr lang="es-ES" sz="1600" dirty="0"/>
              <a:t>El número de satélites del RX W7813 permanece prácticamente constante si se compara con el receptor móvil. </a:t>
            </a:r>
          </a:p>
        </p:txBody>
      </p:sp>
      <p:sp>
        <p:nvSpPr>
          <p:cNvPr id="11" name="CuadroTexto 10">
            <a:extLst>
              <a:ext uri="{FF2B5EF4-FFF2-40B4-BE49-F238E27FC236}">
                <a16:creationId xmlns:a16="http://schemas.microsoft.com/office/drawing/2014/main" id="{A3984793-08A8-4D29-8C33-024ED9476B05}"/>
              </a:ext>
            </a:extLst>
          </p:cNvPr>
          <p:cNvSpPr txBox="1"/>
          <p:nvPr/>
        </p:nvSpPr>
        <p:spPr>
          <a:xfrm>
            <a:off x="2091343" y="5298463"/>
            <a:ext cx="4493019" cy="615553"/>
          </a:xfrm>
          <a:prstGeom prst="rect">
            <a:avLst/>
          </a:prstGeom>
          <a:noFill/>
        </p:spPr>
        <p:txBody>
          <a:bodyPr wrap="square" rtlCol="0">
            <a:spAutoFit/>
          </a:bodyPr>
          <a:lstStyle/>
          <a:p>
            <a:pPr algn="just"/>
            <a:r>
              <a:rPr lang="es-ES" b="1" dirty="0">
                <a:solidFill>
                  <a:srgbClr val="FF0000"/>
                </a:solidFill>
              </a:rPr>
              <a:t>X</a:t>
            </a:r>
            <a:r>
              <a:rPr lang="es-ES" dirty="0"/>
              <a:t> </a:t>
            </a:r>
            <a:r>
              <a:rPr lang="es-ES" sz="1600" dirty="0"/>
              <a:t>El menor número de satélites de Galileo hace que el PDOP se dispare en ciertos puntos.</a:t>
            </a:r>
          </a:p>
        </p:txBody>
      </p:sp>
    </p:spTree>
    <p:extLst>
      <p:ext uri="{BB962C8B-B14F-4D97-AF65-F5344CB8AC3E}">
        <p14:creationId xmlns:p14="http://schemas.microsoft.com/office/powerpoint/2010/main" val="29590138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3C61DA15-D9D0-448C-ADE8-ED8F31A9F663}"/>
              </a:ext>
            </a:extLst>
          </p:cNvPr>
          <p:cNvPicPr/>
          <p:nvPr/>
        </p:nvPicPr>
        <p:blipFill>
          <a:blip r:embed="rId2">
            <a:extLst>
              <a:ext uri="{28A0092B-C50C-407E-A947-70E740481C1C}">
                <a14:useLocalDpi xmlns:a14="http://schemas.microsoft.com/office/drawing/2010/main" val="0"/>
              </a:ext>
            </a:extLst>
          </a:blip>
          <a:stretch>
            <a:fillRect/>
          </a:stretch>
        </p:blipFill>
        <p:spPr>
          <a:xfrm>
            <a:off x="0" y="1457109"/>
            <a:ext cx="6390640" cy="3081090"/>
          </a:xfrm>
          <a:prstGeom prst="rect">
            <a:avLst/>
          </a:prstGeom>
        </p:spPr>
      </p:pic>
      <p:pic>
        <p:nvPicPr>
          <p:cNvPr id="5" name="Imagen 4">
            <a:extLst>
              <a:ext uri="{FF2B5EF4-FFF2-40B4-BE49-F238E27FC236}">
                <a16:creationId xmlns:a16="http://schemas.microsoft.com/office/drawing/2014/main" id="{EB72D948-CF3B-45A4-9852-2E8FDCBDCA90}"/>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801360" y="3616084"/>
            <a:ext cx="6390640" cy="2930573"/>
          </a:xfrm>
          <a:prstGeom prst="rect">
            <a:avLst/>
          </a:prstGeom>
        </p:spPr>
      </p:pic>
      <p:sp>
        <p:nvSpPr>
          <p:cNvPr id="6" name="CuadroTexto 5">
            <a:extLst>
              <a:ext uri="{FF2B5EF4-FFF2-40B4-BE49-F238E27FC236}">
                <a16:creationId xmlns:a16="http://schemas.microsoft.com/office/drawing/2014/main" id="{E5FD7D4B-D66F-4F05-8B74-78C2D4A1A1F8}"/>
              </a:ext>
            </a:extLst>
          </p:cNvPr>
          <p:cNvSpPr txBox="1"/>
          <p:nvPr/>
        </p:nvSpPr>
        <p:spPr>
          <a:xfrm>
            <a:off x="812277" y="4538199"/>
            <a:ext cx="5283723" cy="1477328"/>
          </a:xfrm>
          <a:prstGeom prst="rect">
            <a:avLst/>
          </a:prstGeom>
          <a:noFill/>
        </p:spPr>
        <p:txBody>
          <a:bodyPr wrap="square" rtlCol="0">
            <a:spAutoFit/>
          </a:bodyPr>
          <a:lstStyle/>
          <a:p>
            <a:pPr algn="just"/>
            <a:r>
              <a:rPr lang="es-ES" dirty="0"/>
              <a:t>Se estima un diferencia de unos 10 </a:t>
            </a:r>
            <a:r>
              <a:rPr lang="es-ES" dirty="0" err="1"/>
              <a:t>kts</a:t>
            </a:r>
            <a:r>
              <a:rPr lang="es-ES" dirty="0"/>
              <a:t> entre la medida de velocidad del receptor W7813 (que por características de manipulación y comprobación con el velocímetro del coche se considerará más fiable) y el receptor móvil.</a:t>
            </a:r>
          </a:p>
        </p:txBody>
      </p:sp>
      <p:sp>
        <p:nvSpPr>
          <p:cNvPr id="7" name="CuadroTexto 6">
            <a:extLst>
              <a:ext uri="{FF2B5EF4-FFF2-40B4-BE49-F238E27FC236}">
                <a16:creationId xmlns:a16="http://schemas.microsoft.com/office/drawing/2014/main" id="{63C66F8A-7976-4FC0-ACDD-FB1814EA994C}"/>
              </a:ext>
            </a:extLst>
          </p:cNvPr>
          <p:cNvSpPr txBox="1"/>
          <p:nvPr/>
        </p:nvSpPr>
        <p:spPr>
          <a:xfrm>
            <a:off x="6456680" y="1861758"/>
            <a:ext cx="5275537" cy="1754326"/>
          </a:xfrm>
          <a:prstGeom prst="rect">
            <a:avLst/>
          </a:prstGeom>
          <a:noFill/>
        </p:spPr>
        <p:txBody>
          <a:bodyPr wrap="square" rtlCol="0">
            <a:spAutoFit/>
          </a:bodyPr>
          <a:lstStyle/>
          <a:p>
            <a:pPr algn="just"/>
            <a:r>
              <a:rPr lang="es-ES" dirty="0"/>
              <a:t>La estabilidad de la señal GPS provoca unas medidas más continuas de altitud. En el caso de Galileo, debido a las implicaciones del PDOP derivadas del menor número de satélites captados y los frecuentes fallos de cobertura de la aplicación Galileo PVT, se obtienen picos. </a:t>
            </a:r>
          </a:p>
        </p:txBody>
      </p:sp>
      <p:sp>
        <p:nvSpPr>
          <p:cNvPr id="2" name="Marcador de número de diapositiva 1">
            <a:extLst>
              <a:ext uri="{FF2B5EF4-FFF2-40B4-BE49-F238E27FC236}">
                <a16:creationId xmlns:a16="http://schemas.microsoft.com/office/drawing/2014/main" id="{9F1AED21-3B18-4158-99A9-629655E0A16E}"/>
              </a:ext>
            </a:extLst>
          </p:cNvPr>
          <p:cNvSpPr>
            <a:spLocks noGrp="1"/>
          </p:cNvSpPr>
          <p:nvPr>
            <p:ph type="sldNum" sz="quarter" idx="12"/>
          </p:nvPr>
        </p:nvSpPr>
        <p:spPr/>
        <p:txBody>
          <a:bodyPr/>
          <a:lstStyle/>
          <a:p>
            <a:fld id="{2721E1B5-D7ED-4068-91A7-ACDE1E9E7506}" type="slidenum">
              <a:rPr lang="es-ES" smtClean="0"/>
              <a:t>18</a:t>
            </a:fld>
            <a:endParaRPr lang="es-ES" dirty="0"/>
          </a:p>
        </p:txBody>
      </p:sp>
      <p:sp>
        <p:nvSpPr>
          <p:cNvPr id="8" name="Marcador de contenido 2">
            <a:extLst>
              <a:ext uri="{FF2B5EF4-FFF2-40B4-BE49-F238E27FC236}">
                <a16:creationId xmlns:a16="http://schemas.microsoft.com/office/drawing/2014/main" id="{80F7315B-18FE-4A58-8DD7-56F589C08783}"/>
              </a:ext>
            </a:extLst>
          </p:cNvPr>
          <p:cNvSpPr txBox="1">
            <a:spLocks/>
          </p:cNvSpPr>
          <p:nvPr/>
        </p:nvSpPr>
        <p:spPr>
          <a:xfrm>
            <a:off x="543560" y="415559"/>
            <a:ext cx="10515600" cy="6432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dirty="0">
                <a:latin typeface="Bahnschrift SemiBold Condensed" panose="020B0502040204020203" pitchFamily="34" charset="0"/>
              </a:rPr>
              <a:t>Comparación de medidas de parámetros característicos del receptor</a:t>
            </a:r>
          </a:p>
        </p:txBody>
      </p:sp>
      <p:sp>
        <p:nvSpPr>
          <p:cNvPr id="11" name="Marcador de pie de página 10">
            <a:extLst>
              <a:ext uri="{FF2B5EF4-FFF2-40B4-BE49-F238E27FC236}">
                <a16:creationId xmlns:a16="http://schemas.microsoft.com/office/drawing/2014/main" id="{E2CF995A-9E36-4C4B-9F2C-99E78F61E5E5}"/>
              </a:ext>
            </a:extLst>
          </p:cNvPr>
          <p:cNvSpPr>
            <a:spLocks noGrp="1"/>
          </p:cNvSpPr>
          <p:nvPr>
            <p:ph type="ftr" sz="quarter" idx="11"/>
          </p:nvPr>
        </p:nvSpPr>
        <p:spPr/>
        <p:txBody>
          <a:bodyPr/>
          <a:lstStyle/>
          <a:p>
            <a:r>
              <a:rPr lang="es-ES"/>
              <a:t>3. Contenido práctico: Toma de medidas.</a:t>
            </a:r>
            <a:endParaRPr lang="es-ES" dirty="0"/>
          </a:p>
        </p:txBody>
      </p:sp>
      <p:sp>
        <p:nvSpPr>
          <p:cNvPr id="13" name="CuadroTexto 12">
            <a:extLst>
              <a:ext uri="{FF2B5EF4-FFF2-40B4-BE49-F238E27FC236}">
                <a16:creationId xmlns:a16="http://schemas.microsoft.com/office/drawing/2014/main" id="{F130151A-45DC-4D3C-95F8-84D6A759FE0A}"/>
              </a:ext>
            </a:extLst>
          </p:cNvPr>
          <p:cNvSpPr txBox="1"/>
          <p:nvPr/>
        </p:nvSpPr>
        <p:spPr>
          <a:xfrm>
            <a:off x="6456680" y="1457109"/>
            <a:ext cx="4068692" cy="400110"/>
          </a:xfrm>
          <a:prstGeom prst="rect">
            <a:avLst/>
          </a:prstGeom>
          <a:noFill/>
        </p:spPr>
        <p:txBody>
          <a:bodyPr wrap="square" rtlCol="0">
            <a:spAutoFit/>
          </a:bodyPr>
          <a:lstStyle/>
          <a:p>
            <a:r>
              <a:rPr lang="es-ES" sz="2000" spc="600" dirty="0">
                <a:latin typeface="Bahnschrift SemiBold Condensed" panose="020B0502040204020203" pitchFamily="34" charset="0"/>
              </a:rPr>
              <a:t>Altitud</a:t>
            </a:r>
          </a:p>
        </p:txBody>
      </p:sp>
      <p:sp>
        <p:nvSpPr>
          <p:cNvPr id="14" name="CuadroTexto 13">
            <a:extLst>
              <a:ext uri="{FF2B5EF4-FFF2-40B4-BE49-F238E27FC236}">
                <a16:creationId xmlns:a16="http://schemas.microsoft.com/office/drawing/2014/main" id="{F72EADED-C0BB-4600-856B-69D6754191FB}"/>
              </a:ext>
            </a:extLst>
          </p:cNvPr>
          <p:cNvSpPr txBox="1"/>
          <p:nvPr/>
        </p:nvSpPr>
        <p:spPr>
          <a:xfrm>
            <a:off x="812277" y="1116286"/>
            <a:ext cx="4068692" cy="400110"/>
          </a:xfrm>
          <a:prstGeom prst="rect">
            <a:avLst/>
          </a:prstGeom>
          <a:noFill/>
        </p:spPr>
        <p:txBody>
          <a:bodyPr wrap="square" rtlCol="0">
            <a:spAutoFit/>
          </a:bodyPr>
          <a:lstStyle/>
          <a:p>
            <a:r>
              <a:rPr lang="es-ES" sz="2000" spc="600" dirty="0">
                <a:latin typeface="Bahnschrift SemiBold Condensed" panose="020B0502040204020203" pitchFamily="34" charset="0"/>
              </a:rPr>
              <a:t>Velocidad</a:t>
            </a:r>
          </a:p>
        </p:txBody>
      </p:sp>
    </p:spTree>
    <p:extLst>
      <p:ext uri="{BB962C8B-B14F-4D97-AF65-F5344CB8AC3E}">
        <p14:creationId xmlns:p14="http://schemas.microsoft.com/office/powerpoint/2010/main" val="1095516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776B31-463B-4672-BF64-F1B9F89000BE}"/>
              </a:ext>
            </a:extLst>
          </p:cNvPr>
          <p:cNvSpPr>
            <a:spLocks noGrp="1"/>
          </p:cNvSpPr>
          <p:nvPr>
            <p:ph type="title"/>
          </p:nvPr>
        </p:nvSpPr>
        <p:spPr>
          <a:xfrm>
            <a:off x="3042920" y="344805"/>
            <a:ext cx="6700520" cy="945515"/>
          </a:xfrm>
        </p:spPr>
        <p:txBody>
          <a:bodyPr/>
          <a:lstStyle/>
          <a:p>
            <a:pPr algn="ctr"/>
            <a:r>
              <a:rPr lang="es-ES" dirty="0">
                <a:latin typeface="Bahnschrift SemiBold Condensed" panose="020B0502040204020203" pitchFamily="34" charset="0"/>
              </a:rPr>
              <a:t>¿Qué se trata en el trabajo?</a:t>
            </a:r>
          </a:p>
        </p:txBody>
      </p:sp>
      <p:sp>
        <p:nvSpPr>
          <p:cNvPr id="3" name="Marcador de contenido 2">
            <a:extLst>
              <a:ext uri="{FF2B5EF4-FFF2-40B4-BE49-F238E27FC236}">
                <a16:creationId xmlns:a16="http://schemas.microsoft.com/office/drawing/2014/main" id="{6529B523-3B87-416A-A971-137B8E4D7583}"/>
              </a:ext>
            </a:extLst>
          </p:cNvPr>
          <p:cNvSpPr>
            <a:spLocks noGrp="1"/>
          </p:cNvSpPr>
          <p:nvPr>
            <p:ph idx="1"/>
          </p:nvPr>
        </p:nvSpPr>
        <p:spPr>
          <a:xfrm>
            <a:off x="1105486" y="1290320"/>
            <a:ext cx="6700520" cy="4351338"/>
          </a:xfrm>
        </p:spPr>
        <p:txBody>
          <a:bodyPr>
            <a:normAutofit fontScale="85000" lnSpcReduction="20000"/>
          </a:bodyPr>
          <a:lstStyle/>
          <a:p>
            <a:pPr marL="514350" indent="-514350">
              <a:buFont typeface="+mj-lt"/>
              <a:buAutoNum type="arabicPeriod"/>
            </a:pPr>
            <a:r>
              <a:rPr lang="es-ES" dirty="0">
                <a:solidFill>
                  <a:schemeClr val="bg1">
                    <a:lumMod val="65000"/>
                  </a:schemeClr>
                </a:solidFill>
              </a:rPr>
              <a:t>Introducción</a:t>
            </a:r>
          </a:p>
          <a:p>
            <a:pPr marL="514350" indent="-514350">
              <a:buFont typeface="+mj-lt"/>
              <a:buAutoNum type="arabicPeriod"/>
            </a:pPr>
            <a:r>
              <a:rPr lang="es-ES" dirty="0">
                <a:solidFill>
                  <a:schemeClr val="bg1">
                    <a:lumMod val="65000"/>
                  </a:schemeClr>
                </a:solidFill>
              </a:rPr>
              <a:t>Reseña teórica sobre los principales GNSS:</a:t>
            </a:r>
          </a:p>
          <a:p>
            <a:pPr marL="0" indent="0">
              <a:buNone/>
            </a:pPr>
            <a:r>
              <a:rPr lang="es-ES" dirty="0">
                <a:solidFill>
                  <a:schemeClr val="bg1">
                    <a:lumMod val="65000"/>
                  </a:schemeClr>
                </a:solidFill>
              </a:rPr>
              <a:t>	-GPS</a:t>
            </a:r>
          </a:p>
          <a:p>
            <a:pPr marL="0" indent="0">
              <a:buNone/>
            </a:pPr>
            <a:r>
              <a:rPr lang="es-ES" dirty="0">
                <a:solidFill>
                  <a:schemeClr val="bg1">
                    <a:lumMod val="65000"/>
                  </a:schemeClr>
                </a:solidFill>
              </a:rPr>
              <a:t>	-GLONASS</a:t>
            </a:r>
          </a:p>
          <a:p>
            <a:pPr marL="0" indent="0">
              <a:buNone/>
            </a:pPr>
            <a:r>
              <a:rPr lang="es-ES" dirty="0">
                <a:solidFill>
                  <a:schemeClr val="bg1">
                    <a:lumMod val="65000"/>
                  </a:schemeClr>
                </a:solidFill>
              </a:rPr>
              <a:t>	-GALILEO</a:t>
            </a:r>
          </a:p>
          <a:p>
            <a:pPr marL="0" indent="0">
              <a:buNone/>
            </a:pPr>
            <a:r>
              <a:rPr lang="es-ES" dirty="0">
                <a:solidFill>
                  <a:schemeClr val="bg1">
                    <a:lumMod val="65000"/>
                  </a:schemeClr>
                </a:solidFill>
              </a:rPr>
              <a:t>3. Contenido práctico: toma de medidas.</a:t>
            </a:r>
          </a:p>
          <a:p>
            <a:pPr marL="0" indent="0">
              <a:buNone/>
            </a:pPr>
            <a:r>
              <a:rPr lang="es-ES" dirty="0">
                <a:solidFill>
                  <a:schemeClr val="bg1">
                    <a:lumMod val="65000"/>
                  </a:schemeClr>
                </a:solidFill>
              </a:rPr>
              <a:t>	-Receptor W7813 y GNSS </a:t>
            </a:r>
            <a:r>
              <a:rPr lang="es-ES" dirty="0" err="1">
                <a:solidFill>
                  <a:schemeClr val="bg1">
                    <a:lumMod val="65000"/>
                  </a:schemeClr>
                </a:solidFill>
              </a:rPr>
              <a:t>Logger</a:t>
            </a:r>
            <a:endParaRPr lang="es-ES" dirty="0">
              <a:solidFill>
                <a:schemeClr val="bg1">
                  <a:lumMod val="65000"/>
                </a:schemeClr>
              </a:solidFill>
            </a:endParaRPr>
          </a:p>
          <a:p>
            <a:pPr marL="0" indent="0">
              <a:buNone/>
            </a:pPr>
            <a:r>
              <a:rPr lang="es-ES" dirty="0">
                <a:solidFill>
                  <a:schemeClr val="bg1">
                    <a:lumMod val="65000"/>
                  </a:schemeClr>
                </a:solidFill>
              </a:rPr>
              <a:t>	-Receptor W7813 y Galileo PVT</a:t>
            </a:r>
          </a:p>
          <a:p>
            <a:pPr marL="0" indent="0">
              <a:buNone/>
            </a:pPr>
            <a:r>
              <a:rPr lang="es-ES" dirty="0"/>
              <a:t>4. Líneas futuras</a:t>
            </a:r>
          </a:p>
          <a:p>
            <a:pPr marL="0" indent="0">
              <a:buNone/>
            </a:pPr>
            <a:r>
              <a:rPr lang="es-ES" dirty="0">
                <a:solidFill>
                  <a:schemeClr val="bg1">
                    <a:lumMod val="65000"/>
                  </a:schemeClr>
                </a:solidFill>
              </a:rPr>
              <a:t>5. Conclusiones</a:t>
            </a:r>
          </a:p>
          <a:p>
            <a:pPr marL="0" indent="0">
              <a:buNone/>
            </a:pPr>
            <a:r>
              <a:rPr lang="es-ES" dirty="0">
                <a:solidFill>
                  <a:schemeClr val="bg1">
                    <a:lumMod val="65000"/>
                  </a:schemeClr>
                </a:solidFill>
              </a:rPr>
              <a:t>6. Bibliografía</a:t>
            </a:r>
          </a:p>
        </p:txBody>
      </p:sp>
      <p:sp>
        <p:nvSpPr>
          <p:cNvPr id="4" name="Marcador de número de diapositiva 3">
            <a:extLst>
              <a:ext uri="{FF2B5EF4-FFF2-40B4-BE49-F238E27FC236}">
                <a16:creationId xmlns:a16="http://schemas.microsoft.com/office/drawing/2014/main" id="{7676C518-BCAF-47DB-9448-995B93142836}"/>
              </a:ext>
            </a:extLst>
          </p:cNvPr>
          <p:cNvSpPr>
            <a:spLocks noGrp="1"/>
          </p:cNvSpPr>
          <p:nvPr>
            <p:ph type="sldNum" sz="quarter" idx="12"/>
          </p:nvPr>
        </p:nvSpPr>
        <p:spPr/>
        <p:txBody>
          <a:bodyPr/>
          <a:lstStyle/>
          <a:p>
            <a:fld id="{2721E1B5-D7ED-4068-91A7-ACDE1E9E7506}" type="slidenum">
              <a:rPr lang="es-ES" smtClean="0"/>
              <a:t>19</a:t>
            </a:fld>
            <a:endParaRPr lang="es-ES" dirty="0"/>
          </a:p>
        </p:txBody>
      </p:sp>
    </p:spTree>
    <p:extLst>
      <p:ext uri="{BB962C8B-B14F-4D97-AF65-F5344CB8AC3E}">
        <p14:creationId xmlns:p14="http://schemas.microsoft.com/office/powerpoint/2010/main" val="25367317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776B31-463B-4672-BF64-F1B9F89000BE}"/>
              </a:ext>
            </a:extLst>
          </p:cNvPr>
          <p:cNvSpPr>
            <a:spLocks noGrp="1"/>
          </p:cNvSpPr>
          <p:nvPr>
            <p:ph type="title"/>
          </p:nvPr>
        </p:nvSpPr>
        <p:spPr>
          <a:xfrm>
            <a:off x="3042920" y="344805"/>
            <a:ext cx="6700520" cy="945515"/>
          </a:xfrm>
        </p:spPr>
        <p:txBody>
          <a:bodyPr/>
          <a:lstStyle/>
          <a:p>
            <a:pPr algn="ctr"/>
            <a:r>
              <a:rPr lang="es-ES" dirty="0">
                <a:latin typeface="Bahnschrift SemiBold Condensed" panose="020B0502040204020203" pitchFamily="34" charset="0"/>
              </a:rPr>
              <a:t>¿Qué se trata en el trabajo?</a:t>
            </a:r>
          </a:p>
        </p:txBody>
      </p:sp>
      <p:sp>
        <p:nvSpPr>
          <p:cNvPr id="3" name="Marcador de contenido 2">
            <a:extLst>
              <a:ext uri="{FF2B5EF4-FFF2-40B4-BE49-F238E27FC236}">
                <a16:creationId xmlns:a16="http://schemas.microsoft.com/office/drawing/2014/main" id="{6529B523-3B87-416A-A971-137B8E4D7583}"/>
              </a:ext>
            </a:extLst>
          </p:cNvPr>
          <p:cNvSpPr>
            <a:spLocks noGrp="1"/>
          </p:cNvSpPr>
          <p:nvPr>
            <p:ph idx="1"/>
          </p:nvPr>
        </p:nvSpPr>
        <p:spPr>
          <a:xfrm>
            <a:off x="1105486" y="1290320"/>
            <a:ext cx="6700520" cy="4351338"/>
          </a:xfrm>
        </p:spPr>
        <p:txBody>
          <a:bodyPr>
            <a:normAutofit fontScale="85000" lnSpcReduction="20000"/>
          </a:bodyPr>
          <a:lstStyle/>
          <a:p>
            <a:pPr marL="514350" indent="-514350">
              <a:buFont typeface="+mj-lt"/>
              <a:buAutoNum type="arabicPeriod"/>
            </a:pPr>
            <a:r>
              <a:rPr lang="es-ES" dirty="0"/>
              <a:t>Introducción</a:t>
            </a:r>
          </a:p>
          <a:p>
            <a:pPr marL="514350" indent="-514350">
              <a:buFont typeface="+mj-lt"/>
              <a:buAutoNum type="arabicPeriod"/>
            </a:pPr>
            <a:r>
              <a:rPr lang="es-ES" dirty="0"/>
              <a:t>Reseña teórica sobre los principales GNSS:</a:t>
            </a:r>
          </a:p>
          <a:p>
            <a:pPr marL="0" indent="0">
              <a:buNone/>
            </a:pPr>
            <a:r>
              <a:rPr lang="es-ES" dirty="0"/>
              <a:t>	-GPS</a:t>
            </a:r>
          </a:p>
          <a:p>
            <a:pPr marL="0" indent="0">
              <a:buNone/>
            </a:pPr>
            <a:r>
              <a:rPr lang="es-ES" dirty="0"/>
              <a:t>	-GLONASS</a:t>
            </a:r>
          </a:p>
          <a:p>
            <a:pPr marL="0" indent="0">
              <a:buNone/>
            </a:pPr>
            <a:r>
              <a:rPr lang="es-ES" dirty="0"/>
              <a:t>	-GALILEO</a:t>
            </a:r>
          </a:p>
          <a:p>
            <a:pPr marL="0" indent="0">
              <a:buNone/>
            </a:pPr>
            <a:r>
              <a:rPr lang="es-ES" dirty="0"/>
              <a:t>3. Contenido práctico: toma de medidas.</a:t>
            </a:r>
          </a:p>
          <a:p>
            <a:pPr marL="0" indent="0">
              <a:buNone/>
            </a:pPr>
            <a:r>
              <a:rPr lang="es-ES" dirty="0"/>
              <a:t>	-Receptor W7813 y GNSS </a:t>
            </a:r>
            <a:r>
              <a:rPr lang="es-ES" dirty="0" err="1"/>
              <a:t>Logger</a:t>
            </a:r>
            <a:endParaRPr lang="es-ES" dirty="0"/>
          </a:p>
          <a:p>
            <a:pPr marL="0" indent="0">
              <a:buNone/>
            </a:pPr>
            <a:r>
              <a:rPr lang="es-ES" dirty="0"/>
              <a:t>	-Receptor W7813 y Galileo PVT</a:t>
            </a:r>
          </a:p>
          <a:p>
            <a:pPr marL="0" indent="0">
              <a:buNone/>
            </a:pPr>
            <a:r>
              <a:rPr lang="es-ES" dirty="0"/>
              <a:t>4. Líneas futuras</a:t>
            </a:r>
          </a:p>
          <a:p>
            <a:pPr marL="0" indent="0">
              <a:buNone/>
            </a:pPr>
            <a:r>
              <a:rPr lang="es-ES" dirty="0"/>
              <a:t>5. Conclusiones</a:t>
            </a:r>
          </a:p>
          <a:p>
            <a:pPr marL="0" indent="0">
              <a:buNone/>
            </a:pPr>
            <a:r>
              <a:rPr lang="es-ES" dirty="0"/>
              <a:t>6. Bibliografía</a:t>
            </a:r>
          </a:p>
        </p:txBody>
      </p:sp>
      <p:sp>
        <p:nvSpPr>
          <p:cNvPr id="4" name="Marcador de número de diapositiva 3">
            <a:extLst>
              <a:ext uri="{FF2B5EF4-FFF2-40B4-BE49-F238E27FC236}">
                <a16:creationId xmlns:a16="http://schemas.microsoft.com/office/drawing/2014/main" id="{B744D5E8-583E-4849-A2A0-04382DC41C4E}"/>
              </a:ext>
            </a:extLst>
          </p:cNvPr>
          <p:cNvSpPr>
            <a:spLocks noGrp="1"/>
          </p:cNvSpPr>
          <p:nvPr>
            <p:ph type="sldNum" sz="quarter" idx="12"/>
          </p:nvPr>
        </p:nvSpPr>
        <p:spPr/>
        <p:txBody>
          <a:bodyPr/>
          <a:lstStyle/>
          <a:p>
            <a:fld id="{2721E1B5-D7ED-4068-91A7-ACDE1E9E7506}" type="slidenum">
              <a:rPr lang="es-ES" smtClean="0"/>
              <a:t>2</a:t>
            </a:fld>
            <a:endParaRPr lang="es-ES" dirty="0"/>
          </a:p>
        </p:txBody>
      </p:sp>
      <p:sp>
        <p:nvSpPr>
          <p:cNvPr id="18" name="Diagrama de flujo: conector 17">
            <a:extLst>
              <a:ext uri="{FF2B5EF4-FFF2-40B4-BE49-F238E27FC236}">
                <a16:creationId xmlns:a16="http://schemas.microsoft.com/office/drawing/2014/main" id="{CC719498-02D1-4226-A4F3-4D815CBCD74C}"/>
              </a:ext>
            </a:extLst>
          </p:cNvPr>
          <p:cNvSpPr/>
          <p:nvPr/>
        </p:nvSpPr>
        <p:spPr>
          <a:xfrm>
            <a:off x="7656163" y="1983784"/>
            <a:ext cx="5724100" cy="5401034"/>
          </a:xfrm>
          <a:prstGeom prst="flowChartConnector">
            <a:avLst/>
          </a:prstGeom>
          <a:solidFill>
            <a:schemeClr val="accent1">
              <a:alpha val="61176"/>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7" name="Diagrama de flujo: conector 16">
            <a:extLst>
              <a:ext uri="{FF2B5EF4-FFF2-40B4-BE49-F238E27FC236}">
                <a16:creationId xmlns:a16="http://schemas.microsoft.com/office/drawing/2014/main" id="{60AD26C2-3DD0-4181-88A3-F496B0CF940E}"/>
              </a:ext>
            </a:extLst>
          </p:cNvPr>
          <p:cNvSpPr/>
          <p:nvPr/>
        </p:nvSpPr>
        <p:spPr>
          <a:xfrm>
            <a:off x="7656163" y="3812583"/>
            <a:ext cx="4783835" cy="4456625"/>
          </a:xfrm>
          <a:prstGeom prst="flowChartConnector">
            <a:avLst/>
          </a:prstGeom>
          <a:solidFill>
            <a:srgbClr val="BDD7EE">
              <a:alpha val="61176"/>
            </a:srgbClr>
          </a:solid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6" name="Imagen 15">
            <a:extLst>
              <a:ext uri="{FF2B5EF4-FFF2-40B4-BE49-F238E27FC236}">
                <a16:creationId xmlns:a16="http://schemas.microsoft.com/office/drawing/2014/main" id="{559E0921-FD5C-45FA-AF90-85F622DF4D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3304" y="2300126"/>
            <a:ext cx="2138691" cy="1855315"/>
          </a:xfrm>
          <a:prstGeom prst="rect">
            <a:avLst/>
          </a:prstGeom>
        </p:spPr>
      </p:pic>
      <p:pic>
        <p:nvPicPr>
          <p:cNvPr id="14" name="Imagen 13">
            <a:extLst>
              <a:ext uri="{FF2B5EF4-FFF2-40B4-BE49-F238E27FC236}">
                <a16:creationId xmlns:a16="http://schemas.microsoft.com/office/drawing/2014/main" id="{322C76DC-B34E-4C12-97DD-A399662485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30999" y="4765015"/>
            <a:ext cx="2262752" cy="1697064"/>
          </a:xfrm>
          <a:prstGeom prst="rect">
            <a:avLst/>
          </a:prstGeom>
        </p:spPr>
      </p:pic>
      <p:pic>
        <p:nvPicPr>
          <p:cNvPr id="20" name="Imagen 19">
            <a:extLst>
              <a:ext uri="{FF2B5EF4-FFF2-40B4-BE49-F238E27FC236}">
                <a16:creationId xmlns:a16="http://schemas.microsoft.com/office/drawing/2014/main" id="{9031E947-4476-481F-96A8-09FBC62E64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01172">
            <a:off x="6878049" y="4243663"/>
            <a:ext cx="3516635" cy="1005672"/>
          </a:xfrm>
          <a:prstGeom prst="rect">
            <a:avLst/>
          </a:prstGeom>
        </p:spPr>
      </p:pic>
    </p:spTree>
    <p:extLst>
      <p:ext uri="{BB962C8B-B14F-4D97-AF65-F5344CB8AC3E}">
        <p14:creationId xmlns:p14="http://schemas.microsoft.com/office/powerpoint/2010/main" val="1916072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D533F9-19CF-4FEC-82C2-40355552F669}"/>
              </a:ext>
            </a:extLst>
          </p:cNvPr>
          <p:cNvSpPr>
            <a:spLocks noGrp="1"/>
          </p:cNvSpPr>
          <p:nvPr>
            <p:ph type="title"/>
          </p:nvPr>
        </p:nvSpPr>
        <p:spPr/>
        <p:txBody>
          <a:bodyPr/>
          <a:lstStyle/>
          <a:p>
            <a:r>
              <a:rPr lang="es-ES" dirty="0"/>
              <a:t>4. Líneas futuras</a:t>
            </a:r>
          </a:p>
        </p:txBody>
      </p:sp>
      <p:sp>
        <p:nvSpPr>
          <p:cNvPr id="3" name="Marcador de contenido 2">
            <a:extLst>
              <a:ext uri="{FF2B5EF4-FFF2-40B4-BE49-F238E27FC236}">
                <a16:creationId xmlns:a16="http://schemas.microsoft.com/office/drawing/2014/main" id="{A48D71AF-25BA-4E16-BAB0-8A1610E79050}"/>
              </a:ext>
            </a:extLst>
          </p:cNvPr>
          <p:cNvSpPr>
            <a:spLocks noGrp="1"/>
          </p:cNvSpPr>
          <p:nvPr>
            <p:ph idx="1"/>
          </p:nvPr>
        </p:nvSpPr>
        <p:spPr/>
        <p:txBody>
          <a:bodyPr>
            <a:normAutofit lnSpcReduction="10000"/>
          </a:bodyPr>
          <a:lstStyle/>
          <a:p>
            <a:pPr lvl="0"/>
            <a:r>
              <a:rPr lang="es-ES" dirty="0"/>
              <a:t>Comparación entre la ruta obtenida mediante Galileo y la Unidad de Medidas Inerciales (IMU).</a:t>
            </a:r>
          </a:p>
          <a:p>
            <a:pPr lvl="0"/>
            <a:r>
              <a:rPr lang="es-ES" dirty="0"/>
              <a:t>Empleo de un receptor equivalente al W7813 para Galileo.</a:t>
            </a:r>
          </a:p>
          <a:p>
            <a:pPr lvl="0"/>
            <a:r>
              <a:rPr lang="es-ES" dirty="0"/>
              <a:t>Explotación de la aplicación Galileo PVT en el caso de que disponga de más satélites operativos.</a:t>
            </a:r>
          </a:p>
          <a:p>
            <a:pPr lvl="0"/>
            <a:r>
              <a:rPr lang="es-ES" dirty="0"/>
              <a:t>Investigación sobre nuevas aplicaciones tecnológicas que requieran alta precisión sólo factible aplicando interoperabilidad de los distintos sistemas.</a:t>
            </a:r>
          </a:p>
          <a:p>
            <a:pPr lvl="0"/>
            <a:r>
              <a:rPr lang="es-ES" dirty="0"/>
              <a:t>Posibilidad de sustituir el formato NMEA por RINEX para establecer la comparación entre sistemas.</a:t>
            </a:r>
          </a:p>
          <a:p>
            <a:endParaRPr lang="es-ES" dirty="0"/>
          </a:p>
        </p:txBody>
      </p:sp>
      <p:sp>
        <p:nvSpPr>
          <p:cNvPr id="4" name="Marcador de número de diapositiva 3">
            <a:extLst>
              <a:ext uri="{FF2B5EF4-FFF2-40B4-BE49-F238E27FC236}">
                <a16:creationId xmlns:a16="http://schemas.microsoft.com/office/drawing/2014/main" id="{BB1F8B4D-0849-4882-8526-09FF6156026D}"/>
              </a:ext>
            </a:extLst>
          </p:cNvPr>
          <p:cNvSpPr>
            <a:spLocks noGrp="1"/>
          </p:cNvSpPr>
          <p:nvPr>
            <p:ph type="sldNum" sz="quarter" idx="12"/>
          </p:nvPr>
        </p:nvSpPr>
        <p:spPr/>
        <p:txBody>
          <a:bodyPr/>
          <a:lstStyle/>
          <a:p>
            <a:fld id="{2721E1B5-D7ED-4068-91A7-ACDE1E9E7506}" type="slidenum">
              <a:rPr lang="es-ES" smtClean="0"/>
              <a:t>20</a:t>
            </a:fld>
            <a:endParaRPr lang="es-ES" dirty="0"/>
          </a:p>
        </p:txBody>
      </p:sp>
    </p:spTree>
    <p:extLst>
      <p:ext uri="{BB962C8B-B14F-4D97-AF65-F5344CB8AC3E}">
        <p14:creationId xmlns:p14="http://schemas.microsoft.com/office/powerpoint/2010/main" val="28594744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776B31-463B-4672-BF64-F1B9F89000BE}"/>
              </a:ext>
            </a:extLst>
          </p:cNvPr>
          <p:cNvSpPr>
            <a:spLocks noGrp="1"/>
          </p:cNvSpPr>
          <p:nvPr>
            <p:ph type="title"/>
          </p:nvPr>
        </p:nvSpPr>
        <p:spPr>
          <a:xfrm>
            <a:off x="3042920" y="344805"/>
            <a:ext cx="6700520" cy="945515"/>
          </a:xfrm>
        </p:spPr>
        <p:txBody>
          <a:bodyPr/>
          <a:lstStyle/>
          <a:p>
            <a:pPr algn="ctr"/>
            <a:r>
              <a:rPr lang="es-ES" dirty="0">
                <a:latin typeface="Bahnschrift SemiBold Condensed" panose="020B0502040204020203" pitchFamily="34" charset="0"/>
              </a:rPr>
              <a:t>¿Qué se trata en el trabajo?</a:t>
            </a:r>
          </a:p>
        </p:txBody>
      </p:sp>
      <p:sp>
        <p:nvSpPr>
          <p:cNvPr id="3" name="Marcador de contenido 2">
            <a:extLst>
              <a:ext uri="{FF2B5EF4-FFF2-40B4-BE49-F238E27FC236}">
                <a16:creationId xmlns:a16="http://schemas.microsoft.com/office/drawing/2014/main" id="{6529B523-3B87-416A-A971-137B8E4D7583}"/>
              </a:ext>
            </a:extLst>
          </p:cNvPr>
          <p:cNvSpPr>
            <a:spLocks noGrp="1"/>
          </p:cNvSpPr>
          <p:nvPr>
            <p:ph idx="1"/>
          </p:nvPr>
        </p:nvSpPr>
        <p:spPr>
          <a:xfrm>
            <a:off x="1105486" y="1290320"/>
            <a:ext cx="6700520" cy="4351338"/>
          </a:xfrm>
        </p:spPr>
        <p:txBody>
          <a:bodyPr>
            <a:normAutofit fontScale="85000" lnSpcReduction="20000"/>
          </a:bodyPr>
          <a:lstStyle/>
          <a:p>
            <a:pPr marL="514350" indent="-514350">
              <a:buFont typeface="+mj-lt"/>
              <a:buAutoNum type="arabicPeriod"/>
            </a:pPr>
            <a:r>
              <a:rPr lang="es-ES" dirty="0">
                <a:solidFill>
                  <a:schemeClr val="bg1">
                    <a:lumMod val="65000"/>
                  </a:schemeClr>
                </a:solidFill>
              </a:rPr>
              <a:t>Introducción</a:t>
            </a:r>
          </a:p>
          <a:p>
            <a:pPr marL="514350" indent="-514350">
              <a:buFont typeface="+mj-lt"/>
              <a:buAutoNum type="arabicPeriod"/>
            </a:pPr>
            <a:r>
              <a:rPr lang="es-ES" dirty="0">
                <a:solidFill>
                  <a:schemeClr val="bg1">
                    <a:lumMod val="65000"/>
                  </a:schemeClr>
                </a:solidFill>
              </a:rPr>
              <a:t>Reseña teórica sobre los principales GNSS:</a:t>
            </a:r>
          </a:p>
          <a:p>
            <a:pPr marL="0" indent="0">
              <a:buNone/>
            </a:pPr>
            <a:r>
              <a:rPr lang="es-ES" dirty="0">
                <a:solidFill>
                  <a:schemeClr val="bg1">
                    <a:lumMod val="65000"/>
                  </a:schemeClr>
                </a:solidFill>
              </a:rPr>
              <a:t>	-GPS</a:t>
            </a:r>
          </a:p>
          <a:p>
            <a:pPr marL="0" indent="0">
              <a:buNone/>
            </a:pPr>
            <a:r>
              <a:rPr lang="es-ES" dirty="0">
                <a:solidFill>
                  <a:schemeClr val="bg1">
                    <a:lumMod val="65000"/>
                  </a:schemeClr>
                </a:solidFill>
              </a:rPr>
              <a:t>	-GLONASS</a:t>
            </a:r>
          </a:p>
          <a:p>
            <a:pPr marL="0" indent="0">
              <a:buNone/>
            </a:pPr>
            <a:r>
              <a:rPr lang="es-ES" dirty="0">
                <a:solidFill>
                  <a:schemeClr val="bg1">
                    <a:lumMod val="65000"/>
                  </a:schemeClr>
                </a:solidFill>
              </a:rPr>
              <a:t>	-GALILEO</a:t>
            </a:r>
          </a:p>
          <a:p>
            <a:pPr marL="0" indent="0">
              <a:buNone/>
            </a:pPr>
            <a:r>
              <a:rPr lang="es-ES" dirty="0">
                <a:solidFill>
                  <a:schemeClr val="bg1">
                    <a:lumMod val="65000"/>
                  </a:schemeClr>
                </a:solidFill>
              </a:rPr>
              <a:t>3. Contenido práctico: toma de medidas.</a:t>
            </a:r>
          </a:p>
          <a:p>
            <a:pPr marL="0" indent="0">
              <a:buNone/>
            </a:pPr>
            <a:r>
              <a:rPr lang="es-ES" dirty="0">
                <a:solidFill>
                  <a:schemeClr val="bg1">
                    <a:lumMod val="65000"/>
                  </a:schemeClr>
                </a:solidFill>
              </a:rPr>
              <a:t>	-Receptor W7813 y GNSS </a:t>
            </a:r>
            <a:r>
              <a:rPr lang="es-ES" dirty="0" err="1">
                <a:solidFill>
                  <a:schemeClr val="bg1">
                    <a:lumMod val="65000"/>
                  </a:schemeClr>
                </a:solidFill>
              </a:rPr>
              <a:t>Logger</a:t>
            </a:r>
            <a:endParaRPr lang="es-ES" dirty="0">
              <a:solidFill>
                <a:schemeClr val="bg1">
                  <a:lumMod val="65000"/>
                </a:schemeClr>
              </a:solidFill>
            </a:endParaRPr>
          </a:p>
          <a:p>
            <a:pPr marL="0" indent="0">
              <a:buNone/>
            </a:pPr>
            <a:r>
              <a:rPr lang="es-ES" dirty="0">
                <a:solidFill>
                  <a:schemeClr val="bg1">
                    <a:lumMod val="65000"/>
                  </a:schemeClr>
                </a:solidFill>
              </a:rPr>
              <a:t>	-Receptor W7813 y Galileo PVT</a:t>
            </a:r>
          </a:p>
          <a:p>
            <a:pPr marL="0" indent="0">
              <a:buNone/>
            </a:pPr>
            <a:r>
              <a:rPr lang="es-ES" dirty="0">
                <a:solidFill>
                  <a:schemeClr val="bg1">
                    <a:lumMod val="65000"/>
                  </a:schemeClr>
                </a:solidFill>
              </a:rPr>
              <a:t>4. Líneas futuras</a:t>
            </a:r>
          </a:p>
          <a:p>
            <a:pPr marL="0" indent="0">
              <a:buNone/>
            </a:pPr>
            <a:r>
              <a:rPr lang="es-ES" dirty="0"/>
              <a:t>5. Conclusiones</a:t>
            </a:r>
          </a:p>
          <a:p>
            <a:pPr marL="0" indent="0">
              <a:buNone/>
            </a:pPr>
            <a:r>
              <a:rPr lang="es-ES" dirty="0">
                <a:solidFill>
                  <a:schemeClr val="bg1">
                    <a:lumMod val="65000"/>
                  </a:schemeClr>
                </a:solidFill>
              </a:rPr>
              <a:t>6. Bibliografía</a:t>
            </a:r>
          </a:p>
        </p:txBody>
      </p:sp>
      <p:sp>
        <p:nvSpPr>
          <p:cNvPr id="4" name="Marcador de número de diapositiva 3">
            <a:extLst>
              <a:ext uri="{FF2B5EF4-FFF2-40B4-BE49-F238E27FC236}">
                <a16:creationId xmlns:a16="http://schemas.microsoft.com/office/drawing/2014/main" id="{7676C518-BCAF-47DB-9448-995B93142836}"/>
              </a:ext>
            </a:extLst>
          </p:cNvPr>
          <p:cNvSpPr>
            <a:spLocks noGrp="1"/>
          </p:cNvSpPr>
          <p:nvPr>
            <p:ph type="sldNum" sz="quarter" idx="12"/>
          </p:nvPr>
        </p:nvSpPr>
        <p:spPr/>
        <p:txBody>
          <a:bodyPr/>
          <a:lstStyle/>
          <a:p>
            <a:fld id="{2721E1B5-D7ED-4068-91A7-ACDE1E9E7506}" type="slidenum">
              <a:rPr lang="es-ES" smtClean="0"/>
              <a:t>21</a:t>
            </a:fld>
            <a:endParaRPr lang="es-ES" dirty="0"/>
          </a:p>
        </p:txBody>
      </p:sp>
    </p:spTree>
    <p:extLst>
      <p:ext uri="{BB962C8B-B14F-4D97-AF65-F5344CB8AC3E}">
        <p14:creationId xmlns:p14="http://schemas.microsoft.com/office/powerpoint/2010/main" val="26627686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35689A-EC31-44E7-A11A-FA319AF3EA5A}"/>
              </a:ext>
            </a:extLst>
          </p:cNvPr>
          <p:cNvSpPr>
            <a:spLocks noGrp="1"/>
          </p:cNvSpPr>
          <p:nvPr>
            <p:ph type="title"/>
          </p:nvPr>
        </p:nvSpPr>
        <p:spPr/>
        <p:txBody>
          <a:bodyPr/>
          <a:lstStyle/>
          <a:p>
            <a:r>
              <a:rPr lang="es-ES" dirty="0"/>
              <a:t>5. Conclusiones</a:t>
            </a:r>
          </a:p>
        </p:txBody>
      </p:sp>
      <p:sp>
        <p:nvSpPr>
          <p:cNvPr id="3" name="Marcador de contenido 2">
            <a:extLst>
              <a:ext uri="{FF2B5EF4-FFF2-40B4-BE49-F238E27FC236}">
                <a16:creationId xmlns:a16="http://schemas.microsoft.com/office/drawing/2014/main" id="{E75D081A-4156-44E8-86D5-F0F3009E017B}"/>
              </a:ext>
            </a:extLst>
          </p:cNvPr>
          <p:cNvSpPr>
            <a:spLocks noGrp="1"/>
          </p:cNvSpPr>
          <p:nvPr>
            <p:ph idx="1"/>
          </p:nvPr>
        </p:nvSpPr>
        <p:spPr>
          <a:xfrm>
            <a:off x="838200" y="1690688"/>
            <a:ext cx="10515600" cy="4351338"/>
          </a:xfrm>
        </p:spPr>
        <p:txBody>
          <a:bodyPr>
            <a:normAutofit fontScale="92500"/>
          </a:bodyPr>
          <a:lstStyle/>
          <a:p>
            <a:pPr algn="just"/>
            <a:r>
              <a:rPr lang="es-ES" sz="2400" dirty="0"/>
              <a:t>GLONASS ha presentado carencias más importantes que el resto de los sistemas (menor número de satélites disponibles).</a:t>
            </a:r>
          </a:p>
          <a:p>
            <a:pPr lvl="0" algn="just"/>
            <a:r>
              <a:rPr lang="es-ES" sz="2400" dirty="0"/>
              <a:t>GPS es el sistema más extendido para el entorno en el que se ha realizado la ruta. Galileo presenta prestaciones similares e incluso mejores según los parámetros analizados.</a:t>
            </a:r>
          </a:p>
          <a:p>
            <a:pPr lvl="0" algn="just"/>
            <a:r>
              <a:rPr lang="es-ES" sz="2400" dirty="0"/>
              <a:t>Con el receptor W7813 se obtienen mejores resultados de los que se esperaban en comparación con las aplicaciones móviles (posiblemente por las distintas características de manipulación de dichos receptores en el momento de la toma de medidas).</a:t>
            </a:r>
          </a:p>
          <a:p>
            <a:pPr lvl="0" algn="just"/>
            <a:r>
              <a:rPr lang="es-ES" sz="2400" dirty="0"/>
              <a:t>La aplicación del filtro de Kalman suaviza curvas trazadas por Google </a:t>
            </a:r>
            <a:r>
              <a:rPr lang="es-ES" sz="2400" dirty="0" err="1"/>
              <a:t>Earth</a:t>
            </a:r>
            <a:r>
              <a:rPr lang="es-ES" sz="2400" dirty="0"/>
              <a:t> y las acerca más a la ruta real. Este hecho adquiere gran importancia en el caso que trata los peores resultados: la ruta trazada con GLONASS.</a:t>
            </a:r>
          </a:p>
          <a:p>
            <a:pPr lvl="0" algn="just"/>
            <a:r>
              <a:rPr lang="es-ES" sz="2400" dirty="0"/>
              <a:t>En el caso del receptor W7813, se comprueba la considerable desviación con respecto a la ruta real que supone el cálculo de la ruta estimada. </a:t>
            </a:r>
          </a:p>
          <a:p>
            <a:endParaRPr lang="es-ES" dirty="0"/>
          </a:p>
        </p:txBody>
      </p:sp>
      <p:sp>
        <p:nvSpPr>
          <p:cNvPr id="4" name="Marcador de número de diapositiva 3">
            <a:extLst>
              <a:ext uri="{FF2B5EF4-FFF2-40B4-BE49-F238E27FC236}">
                <a16:creationId xmlns:a16="http://schemas.microsoft.com/office/drawing/2014/main" id="{3A17F65D-F5DB-4B0D-9824-0D512B34653E}"/>
              </a:ext>
            </a:extLst>
          </p:cNvPr>
          <p:cNvSpPr>
            <a:spLocks noGrp="1"/>
          </p:cNvSpPr>
          <p:nvPr>
            <p:ph type="sldNum" sz="quarter" idx="12"/>
          </p:nvPr>
        </p:nvSpPr>
        <p:spPr/>
        <p:txBody>
          <a:bodyPr/>
          <a:lstStyle/>
          <a:p>
            <a:fld id="{2721E1B5-D7ED-4068-91A7-ACDE1E9E7506}" type="slidenum">
              <a:rPr lang="es-ES" smtClean="0"/>
              <a:t>22</a:t>
            </a:fld>
            <a:endParaRPr lang="es-ES" dirty="0"/>
          </a:p>
        </p:txBody>
      </p:sp>
    </p:spTree>
    <p:extLst>
      <p:ext uri="{BB962C8B-B14F-4D97-AF65-F5344CB8AC3E}">
        <p14:creationId xmlns:p14="http://schemas.microsoft.com/office/powerpoint/2010/main" val="39298939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776B31-463B-4672-BF64-F1B9F89000BE}"/>
              </a:ext>
            </a:extLst>
          </p:cNvPr>
          <p:cNvSpPr>
            <a:spLocks noGrp="1"/>
          </p:cNvSpPr>
          <p:nvPr>
            <p:ph type="title"/>
          </p:nvPr>
        </p:nvSpPr>
        <p:spPr>
          <a:xfrm>
            <a:off x="3042920" y="344805"/>
            <a:ext cx="6700520" cy="945515"/>
          </a:xfrm>
        </p:spPr>
        <p:txBody>
          <a:bodyPr/>
          <a:lstStyle/>
          <a:p>
            <a:pPr algn="ctr"/>
            <a:r>
              <a:rPr lang="es-ES" dirty="0">
                <a:latin typeface="Bahnschrift SemiBold Condensed" panose="020B0502040204020203" pitchFamily="34" charset="0"/>
              </a:rPr>
              <a:t>¿Qué se trata en el trabajo?</a:t>
            </a:r>
          </a:p>
        </p:txBody>
      </p:sp>
      <p:sp>
        <p:nvSpPr>
          <p:cNvPr id="3" name="Marcador de contenido 2">
            <a:extLst>
              <a:ext uri="{FF2B5EF4-FFF2-40B4-BE49-F238E27FC236}">
                <a16:creationId xmlns:a16="http://schemas.microsoft.com/office/drawing/2014/main" id="{6529B523-3B87-416A-A971-137B8E4D7583}"/>
              </a:ext>
            </a:extLst>
          </p:cNvPr>
          <p:cNvSpPr>
            <a:spLocks noGrp="1"/>
          </p:cNvSpPr>
          <p:nvPr>
            <p:ph idx="1"/>
          </p:nvPr>
        </p:nvSpPr>
        <p:spPr>
          <a:xfrm>
            <a:off x="1105486" y="1290320"/>
            <a:ext cx="6700520" cy="4351338"/>
          </a:xfrm>
        </p:spPr>
        <p:txBody>
          <a:bodyPr>
            <a:normAutofit fontScale="85000" lnSpcReduction="20000"/>
          </a:bodyPr>
          <a:lstStyle/>
          <a:p>
            <a:pPr marL="514350" indent="-514350">
              <a:buFont typeface="+mj-lt"/>
              <a:buAutoNum type="arabicPeriod"/>
            </a:pPr>
            <a:r>
              <a:rPr lang="es-ES" dirty="0">
                <a:solidFill>
                  <a:schemeClr val="bg1">
                    <a:lumMod val="65000"/>
                  </a:schemeClr>
                </a:solidFill>
              </a:rPr>
              <a:t>Introducción</a:t>
            </a:r>
          </a:p>
          <a:p>
            <a:pPr marL="514350" indent="-514350">
              <a:buFont typeface="+mj-lt"/>
              <a:buAutoNum type="arabicPeriod"/>
            </a:pPr>
            <a:r>
              <a:rPr lang="es-ES" dirty="0">
                <a:solidFill>
                  <a:schemeClr val="bg1">
                    <a:lumMod val="65000"/>
                  </a:schemeClr>
                </a:solidFill>
              </a:rPr>
              <a:t>Reseña teórica sobre los principales GNSS:</a:t>
            </a:r>
          </a:p>
          <a:p>
            <a:pPr marL="0" indent="0">
              <a:buNone/>
            </a:pPr>
            <a:r>
              <a:rPr lang="es-ES" dirty="0">
                <a:solidFill>
                  <a:schemeClr val="bg1">
                    <a:lumMod val="65000"/>
                  </a:schemeClr>
                </a:solidFill>
              </a:rPr>
              <a:t>	-GPS</a:t>
            </a:r>
          </a:p>
          <a:p>
            <a:pPr marL="0" indent="0">
              <a:buNone/>
            </a:pPr>
            <a:r>
              <a:rPr lang="es-ES" dirty="0">
                <a:solidFill>
                  <a:schemeClr val="bg1">
                    <a:lumMod val="65000"/>
                  </a:schemeClr>
                </a:solidFill>
              </a:rPr>
              <a:t>	-GLONASS</a:t>
            </a:r>
          </a:p>
          <a:p>
            <a:pPr marL="0" indent="0">
              <a:buNone/>
            </a:pPr>
            <a:r>
              <a:rPr lang="es-ES" dirty="0">
                <a:solidFill>
                  <a:schemeClr val="bg1">
                    <a:lumMod val="65000"/>
                  </a:schemeClr>
                </a:solidFill>
              </a:rPr>
              <a:t>	-GALILEO</a:t>
            </a:r>
          </a:p>
          <a:p>
            <a:pPr marL="0" indent="0">
              <a:buNone/>
            </a:pPr>
            <a:r>
              <a:rPr lang="es-ES" dirty="0">
                <a:solidFill>
                  <a:schemeClr val="bg1">
                    <a:lumMod val="65000"/>
                  </a:schemeClr>
                </a:solidFill>
              </a:rPr>
              <a:t>3. Contenido práctico: toma de medidas.</a:t>
            </a:r>
          </a:p>
          <a:p>
            <a:pPr marL="0" indent="0">
              <a:buNone/>
            </a:pPr>
            <a:r>
              <a:rPr lang="es-ES" dirty="0">
                <a:solidFill>
                  <a:schemeClr val="bg1">
                    <a:lumMod val="65000"/>
                  </a:schemeClr>
                </a:solidFill>
              </a:rPr>
              <a:t>	-Receptor W7813 y GNSS </a:t>
            </a:r>
            <a:r>
              <a:rPr lang="es-ES" dirty="0" err="1">
                <a:solidFill>
                  <a:schemeClr val="bg1">
                    <a:lumMod val="65000"/>
                  </a:schemeClr>
                </a:solidFill>
              </a:rPr>
              <a:t>Logger</a:t>
            </a:r>
            <a:endParaRPr lang="es-ES" dirty="0">
              <a:solidFill>
                <a:schemeClr val="bg1">
                  <a:lumMod val="65000"/>
                </a:schemeClr>
              </a:solidFill>
            </a:endParaRPr>
          </a:p>
          <a:p>
            <a:pPr marL="0" indent="0">
              <a:buNone/>
            </a:pPr>
            <a:r>
              <a:rPr lang="es-ES" dirty="0">
                <a:solidFill>
                  <a:schemeClr val="bg1">
                    <a:lumMod val="65000"/>
                  </a:schemeClr>
                </a:solidFill>
              </a:rPr>
              <a:t>	-Receptor W7813 y Galileo PVT</a:t>
            </a:r>
          </a:p>
          <a:p>
            <a:pPr marL="0" indent="0">
              <a:buNone/>
            </a:pPr>
            <a:r>
              <a:rPr lang="es-ES" dirty="0">
                <a:solidFill>
                  <a:schemeClr val="bg1">
                    <a:lumMod val="65000"/>
                  </a:schemeClr>
                </a:solidFill>
              </a:rPr>
              <a:t>4. Líneas futuras</a:t>
            </a:r>
          </a:p>
          <a:p>
            <a:pPr marL="0" indent="0">
              <a:buNone/>
            </a:pPr>
            <a:r>
              <a:rPr lang="es-ES" dirty="0">
                <a:solidFill>
                  <a:schemeClr val="bg1">
                    <a:lumMod val="65000"/>
                  </a:schemeClr>
                </a:solidFill>
              </a:rPr>
              <a:t>5. Conclusiones</a:t>
            </a:r>
          </a:p>
          <a:p>
            <a:pPr marL="0" indent="0">
              <a:buNone/>
            </a:pPr>
            <a:r>
              <a:rPr lang="es-ES" dirty="0"/>
              <a:t>6. Bibliografía</a:t>
            </a:r>
          </a:p>
        </p:txBody>
      </p:sp>
      <p:sp>
        <p:nvSpPr>
          <p:cNvPr id="4" name="Marcador de número de diapositiva 3">
            <a:extLst>
              <a:ext uri="{FF2B5EF4-FFF2-40B4-BE49-F238E27FC236}">
                <a16:creationId xmlns:a16="http://schemas.microsoft.com/office/drawing/2014/main" id="{7676C518-BCAF-47DB-9448-995B93142836}"/>
              </a:ext>
            </a:extLst>
          </p:cNvPr>
          <p:cNvSpPr>
            <a:spLocks noGrp="1"/>
          </p:cNvSpPr>
          <p:nvPr>
            <p:ph type="sldNum" sz="quarter" idx="12"/>
          </p:nvPr>
        </p:nvSpPr>
        <p:spPr/>
        <p:txBody>
          <a:bodyPr/>
          <a:lstStyle/>
          <a:p>
            <a:fld id="{2721E1B5-D7ED-4068-91A7-ACDE1E9E7506}" type="slidenum">
              <a:rPr lang="es-ES" smtClean="0"/>
              <a:t>23</a:t>
            </a:fld>
            <a:endParaRPr lang="es-ES" dirty="0"/>
          </a:p>
        </p:txBody>
      </p:sp>
    </p:spTree>
    <p:extLst>
      <p:ext uri="{BB962C8B-B14F-4D97-AF65-F5344CB8AC3E}">
        <p14:creationId xmlns:p14="http://schemas.microsoft.com/office/powerpoint/2010/main" val="15304921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6EDA93-1589-4A26-ABD7-6C9A20676646}"/>
              </a:ext>
            </a:extLst>
          </p:cNvPr>
          <p:cNvSpPr>
            <a:spLocks noGrp="1"/>
          </p:cNvSpPr>
          <p:nvPr>
            <p:ph type="title"/>
          </p:nvPr>
        </p:nvSpPr>
        <p:spPr>
          <a:xfrm>
            <a:off x="838200" y="365125"/>
            <a:ext cx="10515600" cy="661035"/>
          </a:xfrm>
        </p:spPr>
        <p:txBody>
          <a:bodyPr>
            <a:normAutofit fontScale="90000"/>
          </a:bodyPr>
          <a:lstStyle/>
          <a:p>
            <a:r>
              <a:rPr lang="es-ES" dirty="0"/>
              <a:t>6. Bibliografía</a:t>
            </a:r>
          </a:p>
        </p:txBody>
      </p:sp>
      <p:sp>
        <p:nvSpPr>
          <p:cNvPr id="3" name="Marcador de contenido 2">
            <a:extLst>
              <a:ext uri="{FF2B5EF4-FFF2-40B4-BE49-F238E27FC236}">
                <a16:creationId xmlns:a16="http://schemas.microsoft.com/office/drawing/2014/main" id="{E4771B18-AEAA-4CF6-8EC6-47651C4F920A}"/>
              </a:ext>
            </a:extLst>
          </p:cNvPr>
          <p:cNvSpPr>
            <a:spLocks noGrp="1"/>
          </p:cNvSpPr>
          <p:nvPr>
            <p:ph idx="1"/>
          </p:nvPr>
        </p:nvSpPr>
        <p:spPr>
          <a:xfrm>
            <a:off x="956330" y="1588467"/>
            <a:ext cx="10515601" cy="4546515"/>
          </a:xfrm>
        </p:spPr>
        <p:txBody>
          <a:bodyPr>
            <a:normAutofit fontScale="55000" lnSpcReduction="20000"/>
          </a:bodyPr>
          <a:lstStyle/>
          <a:p>
            <a:pPr algn="just"/>
            <a:r>
              <a:rPr lang="es-ES" dirty="0"/>
              <a:t>Palomo Pinto, F.R. (2007). </a:t>
            </a:r>
            <a:r>
              <a:rPr lang="es-ES" i="1" dirty="0"/>
              <a:t>Sistemas de Ayuda a la Navegación.</a:t>
            </a:r>
            <a:r>
              <a:rPr lang="es-ES" dirty="0"/>
              <a:t> Universidad de Sevilla (US). </a:t>
            </a:r>
            <a:r>
              <a:rPr lang="es-ES" i="1" dirty="0"/>
              <a:t>Escuela Técnica Superior de Ingeniería (ETSI). </a:t>
            </a:r>
            <a:r>
              <a:rPr lang="es-ES" dirty="0"/>
              <a:t>Grado en Ingeniería Aeroespacial. 4º curso</a:t>
            </a:r>
          </a:p>
          <a:p>
            <a:pPr algn="just"/>
            <a:r>
              <a:rPr lang="es-ES" dirty="0"/>
              <a:t>Aguilar Jiménez, F.; Majada Costas, J.; Fernández Montaño, J.M. (2020). </a:t>
            </a:r>
            <a:r>
              <a:rPr lang="es-ES" i="1" dirty="0"/>
              <a:t>Galileo: El sistema de navegación por satélite europeo.</a:t>
            </a:r>
            <a:r>
              <a:rPr lang="es-ES" dirty="0"/>
              <a:t> Universidad de Sevilla (US). </a:t>
            </a:r>
            <a:r>
              <a:rPr lang="es-ES" i="1" dirty="0"/>
              <a:t>Escuela Técnica Superior de Ingeniería (ETSI).</a:t>
            </a:r>
            <a:r>
              <a:rPr lang="es-ES" dirty="0"/>
              <a:t> Grado en Ingeniería Aeroespacial. 4º curso. </a:t>
            </a:r>
            <a:r>
              <a:rPr lang="es-ES" i="1" dirty="0"/>
              <a:t>Sistemas de Ayuda a la Navegación</a:t>
            </a:r>
            <a:endParaRPr lang="es-ES" dirty="0"/>
          </a:p>
          <a:p>
            <a:pPr algn="just"/>
            <a:r>
              <a:rPr lang="es-ES" dirty="0"/>
              <a:t>Alfonso Navarro, E.; </a:t>
            </a:r>
            <a:r>
              <a:rPr lang="es-ES" dirty="0" err="1"/>
              <a:t>Lorite</a:t>
            </a:r>
            <a:r>
              <a:rPr lang="es-ES" dirty="0"/>
              <a:t> Beltrán, F.J.; Moreno Sánchez, M. (2011). </a:t>
            </a:r>
            <a:r>
              <a:rPr lang="es-ES" i="1" dirty="0"/>
              <a:t>Receptor GPS Hardware. </a:t>
            </a:r>
            <a:r>
              <a:rPr lang="es-ES" dirty="0"/>
              <a:t>Universidad de Sevilla (US). </a:t>
            </a:r>
            <a:r>
              <a:rPr lang="es-ES" i="1" dirty="0"/>
              <a:t>Escuela Técnica Superior de Ingeniería (ETSI).</a:t>
            </a:r>
            <a:r>
              <a:rPr lang="es-ES" dirty="0"/>
              <a:t> Grado en Ingeniería Aeroespacial. 4º curso. </a:t>
            </a:r>
            <a:r>
              <a:rPr lang="es-ES" i="1" dirty="0"/>
              <a:t>Sistemas de Ayuda a la Navegación</a:t>
            </a:r>
          </a:p>
          <a:p>
            <a:pPr algn="just"/>
            <a:r>
              <a:rPr lang="en-GB" dirty="0" err="1"/>
              <a:t>Crosta</a:t>
            </a:r>
            <a:r>
              <a:rPr lang="en-GB" dirty="0"/>
              <a:t>, P.; </a:t>
            </a:r>
            <a:r>
              <a:rPr lang="en-GB" dirty="0" err="1"/>
              <a:t>Watterton</a:t>
            </a:r>
            <a:r>
              <a:rPr lang="en-GB" dirty="0"/>
              <a:t>, T. (2018). </a:t>
            </a:r>
            <a:r>
              <a:rPr lang="en-GB" i="1" dirty="0"/>
              <a:t>Introducing the Galileo PVT App: from Assisted GNSS to </a:t>
            </a:r>
            <a:r>
              <a:rPr lang="en-GB" i="1" dirty="0" err="1"/>
              <a:t>NeQuick</a:t>
            </a:r>
            <a:r>
              <a:rPr lang="en-GB" i="1" dirty="0"/>
              <a:t> model: Android implementation at application layer</a:t>
            </a:r>
            <a:r>
              <a:rPr lang="en-GB" dirty="0"/>
              <a:t>. </a:t>
            </a:r>
            <a:r>
              <a:rPr lang="es-ES" dirty="0"/>
              <a:t>ESA</a:t>
            </a:r>
          </a:p>
          <a:p>
            <a:pPr algn="just"/>
            <a:r>
              <a:rPr lang="es-ES" dirty="0" err="1"/>
              <a:t>European</a:t>
            </a:r>
            <a:r>
              <a:rPr lang="es-ES" dirty="0"/>
              <a:t> Global </a:t>
            </a:r>
            <a:r>
              <a:rPr lang="es-ES" dirty="0" err="1"/>
              <a:t>Navigation</a:t>
            </a:r>
            <a:r>
              <a:rPr lang="es-ES" dirty="0"/>
              <a:t> </a:t>
            </a:r>
            <a:r>
              <a:rPr lang="es-ES" dirty="0" err="1"/>
              <a:t>Satellite</a:t>
            </a:r>
            <a:r>
              <a:rPr lang="es-ES" dirty="0"/>
              <a:t> </a:t>
            </a:r>
            <a:r>
              <a:rPr lang="es-ES" dirty="0" err="1"/>
              <a:t>Systems</a:t>
            </a:r>
            <a:r>
              <a:rPr lang="es-ES" dirty="0"/>
              <a:t> Agency (2021). </a:t>
            </a:r>
            <a:r>
              <a:rPr lang="es-ES" i="1" dirty="0"/>
              <a:t>Galileo </a:t>
            </a:r>
            <a:r>
              <a:rPr lang="es-ES" i="1" dirty="0" err="1"/>
              <a:t>Services</a:t>
            </a:r>
            <a:r>
              <a:rPr lang="es-ES" i="1" dirty="0"/>
              <a:t>.</a:t>
            </a:r>
            <a:r>
              <a:rPr lang="es-ES" dirty="0"/>
              <a:t> Recuperado el 1 de marzo de 2021 de: </a:t>
            </a:r>
            <a:r>
              <a:rPr lang="es-ES" u="sng" dirty="0">
                <a:hlinkClick r:id="rId2"/>
              </a:rPr>
              <a:t>https://www.gsa.europa.eu/galileo/services</a:t>
            </a:r>
            <a:r>
              <a:rPr lang="es-ES" dirty="0"/>
              <a:t> </a:t>
            </a:r>
          </a:p>
          <a:p>
            <a:pPr algn="just"/>
            <a:r>
              <a:rPr lang="es-ES" dirty="0" err="1"/>
              <a:t>Furquet</a:t>
            </a:r>
            <a:r>
              <a:rPr lang="es-ES" dirty="0"/>
              <a:t> Gascón, M. del C. (2016). </a:t>
            </a:r>
            <a:r>
              <a:rPr lang="es-ES" i="1" dirty="0"/>
              <a:t>Estudio y análisis de la certificación y diseño de un SBAS (</a:t>
            </a:r>
            <a:r>
              <a:rPr lang="es-ES" i="1" dirty="0" err="1"/>
              <a:t>Satellite</a:t>
            </a:r>
            <a:r>
              <a:rPr lang="es-ES" i="1" dirty="0"/>
              <a:t> </a:t>
            </a:r>
            <a:r>
              <a:rPr lang="es-ES" i="1" dirty="0" err="1"/>
              <a:t>Based</a:t>
            </a:r>
            <a:r>
              <a:rPr lang="es-ES" i="1" dirty="0"/>
              <a:t> </a:t>
            </a:r>
            <a:r>
              <a:rPr lang="es-ES" i="1" dirty="0" err="1"/>
              <a:t>Augmentation</a:t>
            </a:r>
            <a:r>
              <a:rPr lang="es-ES" i="1" dirty="0"/>
              <a:t> </a:t>
            </a:r>
            <a:r>
              <a:rPr lang="es-ES" i="1" dirty="0" err="1"/>
              <a:t>System</a:t>
            </a:r>
            <a:r>
              <a:rPr lang="es-ES" i="1" dirty="0"/>
              <a:t>) para aeropuertos / </a:t>
            </a:r>
            <a:r>
              <a:rPr lang="es-ES" i="1" dirty="0" err="1"/>
              <a:t>heliódromos</a:t>
            </a:r>
            <a:r>
              <a:rPr lang="es-ES" i="1" dirty="0"/>
              <a:t>.</a:t>
            </a:r>
            <a:r>
              <a:rPr lang="es-ES" dirty="0"/>
              <a:t> Trabajo fin de grado. </a:t>
            </a:r>
            <a:r>
              <a:rPr lang="es-ES" dirty="0" err="1"/>
              <a:t>Universitat</a:t>
            </a:r>
            <a:r>
              <a:rPr lang="es-ES" dirty="0"/>
              <a:t> Politécnica de Valencia. </a:t>
            </a:r>
            <a:r>
              <a:rPr lang="es-ES" i="1" dirty="0"/>
              <a:t>Escuela Técnica Superior de Ingeniería del Diseño</a:t>
            </a:r>
            <a:r>
              <a:rPr lang="es-ES" dirty="0"/>
              <a:t>. Grado en Ingeniería aeroespacial</a:t>
            </a:r>
          </a:p>
          <a:p>
            <a:pPr algn="just"/>
            <a:r>
              <a:rPr lang="es-ES" dirty="0"/>
              <a:t>Jiménez Fernández, F.J. (2015). </a:t>
            </a:r>
            <a:r>
              <a:rPr lang="es-ES" i="1" dirty="0"/>
              <a:t>Estudio sobre los sistemas de comunicaciones. Navegación, vigilancia y gestión del tráfico aéreo (CNS / ATM). Situación actual y evolución futura.</a:t>
            </a:r>
            <a:r>
              <a:rPr lang="es-ES" dirty="0"/>
              <a:t> Proyecto fin de carrera. Universidad Politécnica de Madrid (UPM). </a:t>
            </a:r>
            <a:r>
              <a:rPr lang="es-ES" i="1" dirty="0"/>
              <a:t>Escuela Técnica Superior de Ingenieros de Telecomunicación  </a:t>
            </a:r>
            <a:endParaRPr lang="es-ES" dirty="0"/>
          </a:p>
          <a:p>
            <a:pPr algn="just"/>
            <a:r>
              <a:rPr lang="en-GB" dirty="0" err="1"/>
              <a:t>Mathworks</a:t>
            </a:r>
            <a:r>
              <a:rPr lang="en-GB" dirty="0"/>
              <a:t> </a:t>
            </a:r>
            <a:r>
              <a:rPr lang="en-GB" dirty="0" err="1"/>
              <a:t>España</a:t>
            </a:r>
            <a:r>
              <a:rPr lang="en-GB" dirty="0"/>
              <a:t> (2021). </a:t>
            </a:r>
            <a:r>
              <a:rPr lang="en-GB" i="1" dirty="0"/>
              <a:t>Read and Parse NMEA Data Directly from GPS Receiver</a:t>
            </a:r>
            <a:r>
              <a:rPr lang="en-GB" dirty="0"/>
              <a:t> - MATLAB &amp; Simulink. </a:t>
            </a:r>
            <a:r>
              <a:rPr lang="es-ES" dirty="0"/>
              <a:t>Recuperado el 1 de marzo de 2021 de:  </a:t>
            </a:r>
            <a:r>
              <a:rPr lang="es-ES" u="sng" dirty="0">
                <a:hlinkClick r:id="rId3"/>
              </a:rPr>
              <a:t>https://es.mathworks.com/help/fusion/ug/read-and-parse-nmea-data-directly-from-gps-receiver.html</a:t>
            </a:r>
            <a:endParaRPr lang="es-ES" u="sng" dirty="0"/>
          </a:p>
          <a:p>
            <a:pPr algn="just"/>
            <a:r>
              <a:rPr lang="es-ES" dirty="0"/>
              <a:t>Vázquez Valenzuela, R. (s.f.). </a:t>
            </a:r>
            <a:r>
              <a:rPr lang="es-ES" i="1" dirty="0"/>
              <a:t>Tema 6: Sistemas de navegación integrados. El filtro de Kalman.</a:t>
            </a:r>
            <a:r>
              <a:rPr lang="es-ES" dirty="0"/>
              <a:t> Universidad de Sevilla (US). </a:t>
            </a:r>
            <a:r>
              <a:rPr lang="es-ES" i="1" dirty="0"/>
              <a:t>Escuela Técnica Superior de Ingeniería (ETSI). </a:t>
            </a:r>
            <a:r>
              <a:rPr lang="es-ES" dirty="0"/>
              <a:t>Grado en Ingeniería Aeroespacial. 3</a:t>
            </a:r>
            <a:r>
              <a:rPr lang="es-ES" baseline="30000" dirty="0"/>
              <a:t>er</a:t>
            </a:r>
            <a:r>
              <a:rPr lang="es-ES" dirty="0"/>
              <a:t> curso. </a:t>
            </a:r>
            <a:r>
              <a:rPr lang="es-ES" i="1" dirty="0"/>
              <a:t>Fundamentos de Navegación Aérea.</a:t>
            </a:r>
            <a:endParaRPr lang="es-ES" dirty="0"/>
          </a:p>
        </p:txBody>
      </p:sp>
      <p:sp>
        <p:nvSpPr>
          <p:cNvPr id="4" name="Marcador de número de diapositiva 3">
            <a:extLst>
              <a:ext uri="{FF2B5EF4-FFF2-40B4-BE49-F238E27FC236}">
                <a16:creationId xmlns:a16="http://schemas.microsoft.com/office/drawing/2014/main" id="{04D8B0F8-2E93-4BF3-98C9-656AE4789E02}"/>
              </a:ext>
            </a:extLst>
          </p:cNvPr>
          <p:cNvSpPr>
            <a:spLocks noGrp="1"/>
          </p:cNvSpPr>
          <p:nvPr>
            <p:ph type="sldNum" sz="quarter" idx="12"/>
          </p:nvPr>
        </p:nvSpPr>
        <p:spPr/>
        <p:txBody>
          <a:bodyPr/>
          <a:lstStyle/>
          <a:p>
            <a:fld id="{2721E1B5-D7ED-4068-91A7-ACDE1E9E7506}" type="slidenum">
              <a:rPr lang="es-ES" smtClean="0"/>
              <a:t>24</a:t>
            </a:fld>
            <a:endParaRPr lang="es-ES" dirty="0"/>
          </a:p>
        </p:txBody>
      </p:sp>
      <p:sp>
        <p:nvSpPr>
          <p:cNvPr id="5" name="CuadroTexto 4">
            <a:extLst>
              <a:ext uri="{FF2B5EF4-FFF2-40B4-BE49-F238E27FC236}">
                <a16:creationId xmlns:a16="http://schemas.microsoft.com/office/drawing/2014/main" id="{9F25B545-9041-4776-8C59-FC21E9F6F265}"/>
              </a:ext>
            </a:extLst>
          </p:cNvPr>
          <p:cNvSpPr txBox="1"/>
          <p:nvPr/>
        </p:nvSpPr>
        <p:spPr>
          <a:xfrm>
            <a:off x="6214130" y="6134982"/>
            <a:ext cx="5408909" cy="307777"/>
          </a:xfrm>
          <a:prstGeom prst="rect">
            <a:avLst/>
          </a:prstGeom>
          <a:noFill/>
        </p:spPr>
        <p:txBody>
          <a:bodyPr wrap="square" rtlCol="0">
            <a:spAutoFit/>
          </a:bodyPr>
          <a:lstStyle/>
          <a:p>
            <a:pPr marL="0" indent="0">
              <a:buNone/>
            </a:pPr>
            <a:r>
              <a:rPr lang="es-ES" sz="1400" i="1" dirty="0"/>
              <a:t>*Nota: La bibliografía completa se presenta en la memoria del trabajo</a:t>
            </a:r>
          </a:p>
        </p:txBody>
      </p:sp>
      <p:sp>
        <p:nvSpPr>
          <p:cNvPr id="6" name="CuadroTexto 5">
            <a:extLst>
              <a:ext uri="{FF2B5EF4-FFF2-40B4-BE49-F238E27FC236}">
                <a16:creationId xmlns:a16="http://schemas.microsoft.com/office/drawing/2014/main" id="{282DD0EC-2D46-442E-B138-A7EBBE3D17D4}"/>
              </a:ext>
            </a:extLst>
          </p:cNvPr>
          <p:cNvSpPr txBox="1"/>
          <p:nvPr/>
        </p:nvSpPr>
        <p:spPr>
          <a:xfrm>
            <a:off x="1193369" y="1138036"/>
            <a:ext cx="5641383" cy="338554"/>
          </a:xfrm>
          <a:prstGeom prst="rect">
            <a:avLst/>
          </a:prstGeom>
          <a:noFill/>
        </p:spPr>
        <p:txBody>
          <a:bodyPr wrap="square" rtlCol="0">
            <a:spAutoFit/>
          </a:bodyPr>
          <a:lstStyle/>
          <a:p>
            <a:pPr marL="0" indent="0" algn="just">
              <a:buNone/>
            </a:pPr>
            <a:r>
              <a:rPr lang="es-ES" sz="1600" dirty="0"/>
              <a:t>Las referencias más utilizadas han sido las siguientes:</a:t>
            </a:r>
          </a:p>
        </p:txBody>
      </p:sp>
    </p:spTree>
    <p:extLst>
      <p:ext uri="{BB962C8B-B14F-4D97-AF65-F5344CB8AC3E}">
        <p14:creationId xmlns:p14="http://schemas.microsoft.com/office/powerpoint/2010/main" val="9487697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76CEC2-2CF5-4C9D-A746-FD51AC34928C}"/>
              </a:ext>
            </a:extLst>
          </p:cNvPr>
          <p:cNvSpPr>
            <a:spLocks noGrp="1"/>
          </p:cNvSpPr>
          <p:nvPr>
            <p:ph type="title"/>
          </p:nvPr>
        </p:nvSpPr>
        <p:spPr>
          <a:xfrm>
            <a:off x="1083591" y="1349032"/>
            <a:ext cx="7821477" cy="2440067"/>
          </a:xfrm>
        </p:spPr>
        <p:txBody>
          <a:bodyPr>
            <a:normAutofit/>
          </a:bodyPr>
          <a:lstStyle/>
          <a:p>
            <a:r>
              <a:rPr lang="es-ES" sz="8000" spc="600" dirty="0"/>
              <a:t>¡ Muchas gracias !</a:t>
            </a:r>
          </a:p>
        </p:txBody>
      </p:sp>
      <p:sp>
        <p:nvSpPr>
          <p:cNvPr id="4" name="Marcador de número de diapositiva 3">
            <a:extLst>
              <a:ext uri="{FF2B5EF4-FFF2-40B4-BE49-F238E27FC236}">
                <a16:creationId xmlns:a16="http://schemas.microsoft.com/office/drawing/2014/main" id="{B57B0E7E-FD35-413C-843A-F67FF59D4456}"/>
              </a:ext>
            </a:extLst>
          </p:cNvPr>
          <p:cNvSpPr>
            <a:spLocks noGrp="1"/>
          </p:cNvSpPr>
          <p:nvPr>
            <p:ph type="sldNum" sz="quarter" idx="12"/>
          </p:nvPr>
        </p:nvSpPr>
        <p:spPr/>
        <p:txBody>
          <a:bodyPr/>
          <a:lstStyle/>
          <a:p>
            <a:fld id="{2721E1B5-D7ED-4068-91A7-ACDE1E9E7506}" type="slidenum">
              <a:rPr lang="es-ES" smtClean="0"/>
              <a:t>25</a:t>
            </a:fld>
            <a:endParaRPr lang="es-ES" dirty="0"/>
          </a:p>
        </p:txBody>
      </p:sp>
      <p:pic>
        <p:nvPicPr>
          <p:cNvPr id="5" name="Imagen 4">
            <a:extLst>
              <a:ext uri="{FF2B5EF4-FFF2-40B4-BE49-F238E27FC236}">
                <a16:creationId xmlns:a16="http://schemas.microsoft.com/office/drawing/2014/main" id="{5B554FE3-5915-4EC9-9AA3-1B061021EB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18750" y="1738809"/>
            <a:ext cx="2138691" cy="1855315"/>
          </a:xfrm>
          <a:prstGeom prst="rect">
            <a:avLst/>
          </a:prstGeom>
        </p:spPr>
      </p:pic>
      <p:pic>
        <p:nvPicPr>
          <p:cNvPr id="6" name="Imagen 5">
            <a:extLst>
              <a:ext uri="{FF2B5EF4-FFF2-40B4-BE49-F238E27FC236}">
                <a16:creationId xmlns:a16="http://schemas.microsoft.com/office/drawing/2014/main" id="{3ACAE77D-647B-4AEF-9AA9-C0C4A319C9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8750" y="4407363"/>
            <a:ext cx="2262752" cy="1697064"/>
          </a:xfrm>
          <a:prstGeom prst="rect">
            <a:avLst/>
          </a:prstGeom>
        </p:spPr>
      </p:pic>
      <p:pic>
        <p:nvPicPr>
          <p:cNvPr id="7" name="Imagen 6">
            <a:extLst>
              <a:ext uri="{FF2B5EF4-FFF2-40B4-BE49-F238E27FC236}">
                <a16:creationId xmlns:a16="http://schemas.microsoft.com/office/drawing/2014/main" id="{3D11084E-0D19-4122-A01D-84B6684274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201172">
            <a:off x="5472475" y="4443927"/>
            <a:ext cx="3516635" cy="1005672"/>
          </a:xfrm>
          <a:prstGeom prst="rect">
            <a:avLst/>
          </a:prstGeom>
        </p:spPr>
      </p:pic>
    </p:spTree>
    <p:extLst>
      <p:ext uri="{BB962C8B-B14F-4D97-AF65-F5344CB8AC3E}">
        <p14:creationId xmlns:p14="http://schemas.microsoft.com/office/powerpoint/2010/main" val="3608955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8E5A1E-ACE0-45AB-989C-D6AA6C219BF8}"/>
              </a:ext>
            </a:extLst>
          </p:cNvPr>
          <p:cNvSpPr>
            <a:spLocks noGrp="1"/>
          </p:cNvSpPr>
          <p:nvPr>
            <p:ph type="title"/>
          </p:nvPr>
        </p:nvSpPr>
        <p:spPr/>
        <p:txBody>
          <a:bodyPr/>
          <a:lstStyle/>
          <a:p>
            <a:r>
              <a:rPr lang="es-ES" dirty="0"/>
              <a:t>1. Introducción</a:t>
            </a:r>
          </a:p>
        </p:txBody>
      </p:sp>
      <p:sp>
        <p:nvSpPr>
          <p:cNvPr id="3" name="Marcador de contenido 2">
            <a:extLst>
              <a:ext uri="{FF2B5EF4-FFF2-40B4-BE49-F238E27FC236}">
                <a16:creationId xmlns:a16="http://schemas.microsoft.com/office/drawing/2014/main" id="{CE328AFE-536B-4B5A-8D66-E228CD340CD7}"/>
              </a:ext>
            </a:extLst>
          </p:cNvPr>
          <p:cNvSpPr>
            <a:spLocks noGrp="1"/>
          </p:cNvSpPr>
          <p:nvPr>
            <p:ph idx="1"/>
          </p:nvPr>
        </p:nvSpPr>
        <p:spPr/>
        <p:txBody>
          <a:bodyPr/>
          <a:lstStyle/>
          <a:p>
            <a:r>
              <a:rPr lang="es-ES" dirty="0"/>
              <a:t>En el proyecto se llevará a cabo una toma de medidas con ayuda de un receptor facilitado en clase y dos aplicaciones móviles. De esta forma se podrán comparar resultados y exactitudes asociadas a cada sistema. Así mismo, se tendrá en cuenta el efecto del filtro de Kalman.</a:t>
            </a:r>
          </a:p>
          <a:p>
            <a:pPr marL="0" indent="0">
              <a:buNone/>
            </a:pPr>
            <a:endParaRPr lang="es-ES" dirty="0"/>
          </a:p>
          <a:p>
            <a:r>
              <a:rPr lang="es-ES" dirty="0"/>
              <a:t>El análisis se estructura en dos medidas distintas debido a la imposibilidad de hacer uso de las dos aplicaciones móviles a la vez (incompatibilidad entre las mismas).</a:t>
            </a:r>
          </a:p>
        </p:txBody>
      </p:sp>
      <p:sp>
        <p:nvSpPr>
          <p:cNvPr id="4" name="Marcador de número de diapositiva 3">
            <a:extLst>
              <a:ext uri="{FF2B5EF4-FFF2-40B4-BE49-F238E27FC236}">
                <a16:creationId xmlns:a16="http://schemas.microsoft.com/office/drawing/2014/main" id="{2EBBBE52-21C2-43A6-B3BF-93AA6746D880}"/>
              </a:ext>
            </a:extLst>
          </p:cNvPr>
          <p:cNvSpPr>
            <a:spLocks noGrp="1"/>
          </p:cNvSpPr>
          <p:nvPr>
            <p:ph type="sldNum" sz="quarter" idx="12"/>
          </p:nvPr>
        </p:nvSpPr>
        <p:spPr/>
        <p:txBody>
          <a:bodyPr/>
          <a:lstStyle/>
          <a:p>
            <a:fld id="{2721E1B5-D7ED-4068-91A7-ACDE1E9E7506}" type="slidenum">
              <a:rPr lang="es-ES" smtClean="0"/>
              <a:t>3</a:t>
            </a:fld>
            <a:endParaRPr lang="es-ES" dirty="0"/>
          </a:p>
        </p:txBody>
      </p:sp>
    </p:spTree>
    <p:extLst>
      <p:ext uri="{BB962C8B-B14F-4D97-AF65-F5344CB8AC3E}">
        <p14:creationId xmlns:p14="http://schemas.microsoft.com/office/powerpoint/2010/main" val="17097576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776B31-463B-4672-BF64-F1B9F89000BE}"/>
              </a:ext>
            </a:extLst>
          </p:cNvPr>
          <p:cNvSpPr>
            <a:spLocks noGrp="1"/>
          </p:cNvSpPr>
          <p:nvPr>
            <p:ph type="title"/>
          </p:nvPr>
        </p:nvSpPr>
        <p:spPr>
          <a:xfrm>
            <a:off x="2745740" y="344805"/>
            <a:ext cx="6700520" cy="945515"/>
          </a:xfrm>
        </p:spPr>
        <p:txBody>
          <a:bodyPr/>
          <a:lstStyle/>
          <a:p>
            <a:pPr algn="ctr"/>
            <a:r>
              <a:rPr lang="es-ES" dirty="0">
                <a:latin typeface="Bahnschrift SemiBold Condensed" panose="020B0502040204020203" pitchFamily="34" charset="0"/>
              </a:rPr>
              <a:t>¿Qué se trata en el trabajo?</a:t>
            </a:r>
          </a:p>
        </p:txBody>
      </p:sp>
      <p:sp>
        <p:nvSpPr>
          <p:cNvPr id="3" name="Marcador de contenido 2">
            <a:extLst>
              <a:ext uri="{FF2B5EF4-FFF2-40B4-BE49-F238E27FC236}">
                <a16:creationId xmlns:a16="http://schemas.microsoft.com/office/drawing/2014/main" id="{6529B523-3B87-416A-A971-137B8E4D7583}"/>
              </a:ext>
            </a:extLst>
          </p:cNvPr>
          <p:cNvSpPr>
            <a:spLocks noGrp="1"/>
          </p:cNvSpPr>
          <p:nvPr>
            <p:ph idx="1"/>
          </p:nvPr>
        </p:nvSpPr>
        <p:spPr>
          <a:xfrm>
            <a:off x="3082849" y="1620630"/>
            <a:ext cx="6026301" cy="4351338"/>
          </a:xfrm>
        </p:spPr>
        <p:txBody>
          <a:bodyPr>
            <a:normAutofit fontScale="85000" lnSpcReduction="20000"/>
          </a:bodyPr>
          <a:lstStyle/>
          <a:p>
            <a:pPr marL="514350" indent="-514350">
              <a:buFont typeface="+mj-lt"/>
              <a:buAutoNum type="arabicPeriod"/>
            </a:pPr>
            <a:r>
              <a:rPr lang="es-ES" dirty="0">
                <a:solidFill>
                  <a:schemeClr val="bg1">
                    <a:lumMod val="65000"/>
                  </a:schemeClr>
                </a:solidFill>
              </a:rPr>
              <a:t>Introducción</a:t>
            </a:r>
          </a:p>
          <a:p>
            <a:pPr marL="514350" indent="-514350">
              <a:buFont typeface="+mj-lt"/>
              <a:buAutoNum type="arabicPeriod"/>
            </a:pPr>
            <a:r>
              <a:rPr lang="es-ES" dirty="0"/>
              <a:t>Reseña teórica sobre los principales GNSS:</a:t>
            </a:r>
          </a:p>
          <a:p>
            <a:pPr marL="0" indent="0">
              <a:buNone/>
            </a:pPr>
            <a:r>
              <a:rPr lang="es-ES" dirty="0">
                <a:solidFill>
                  <a:schemeClr val="bg1">
                    <a:lumMod val="65000"/>
                  </a:schemeClr>
                </a:solidFill>
              </a:rPr>
              <a:t>	-GPS</a:t>
            </a:r>
          </a:p>
          <a:p>
            <a:pPr marL="0" indent="0">
              <a:buNone/>
            </a:pPr>
            <a:r>
              <a:rPr lang="es-ES" dirty="0">
                <a:solidFill>
                  <a:schemeClr val="bg1">
                    <a:lumMod val="65000"/>
                  </a:schemeClr>
                </a:solidFill>
              </a:rPr>
              <a:t>	-GLONASS</a:t>
            </a:r>
          </a:p>
          <a:p>
            <a:pPr marL="0" indent="0">
              <a:buNone/>
            </a:pPr>
            <a:r>
              <a:rPr lang="es-ES" dirty="0">
                <a:solidFill>
                  <a:schemeClr val="bg1">
                    <a:lumMod val="65000"/>
                  </a:schemeClr>
                </a:solidFill>
              </a:rPr>
              <a:t>	-GALILEO</a:t>
            </a:r>
          </a:p>
          <a:p>
            <a:pPr marL="0" indent="0">
              <a:buNone/>
            </a:pPr>
            <a:r>
              <a:rPr lang="es-ES" dirty="0">
                <a:solidFill>
                  <a:schemeClr val="bg1">
                    <a:lumMod val="65000"/>
                  </a:schemeClr>
                </a:solidFill>
              </a:rPr>
              <a:t>3. Contenido práctico: toma de medidas.</a:t>
            </a:r>
          </a:p>
          <a:p>
            <a:pPr marL="0" indent="0">
              <a:buNone/>
            </a:pPr>
            <a:r>
              <a:rPr lang="es-ES" dirty="0">
                <a:solidFill>
                  <a:schemeClr val="bg1">
                    <a:lumMod val="65000"/>
                  </a:schemeClr>
                </a:solidFill>
              </a:rPr>
              <a:t>	-Receptor W7813 y GNSS </a:t>
            </a:r>
            <a:r>
              <a:rPr lang="es-ES" dirty="0" err="1">
                <a:solidFill>
                  <a:schemeClr val="bg1">
                    <a:lumMod val="65000"/>
                  </a:schemeClr>
                </a:solidFill>
              </a:rPr>
              <a:t>Logger</a:t>
            </a:r>
            <a:endParaRPr lang="es-ES" dirty="0">
              <a:solidFill>
                <a:schemeClr val="bg1">
                  <a:lumMod val="65000"/>
                </a:schemeClr>
              </a:solidFill>
            </a:endParaRPr>
          </a:p>
          <a:p>
            <a:pPr marL="0" indent="0">
              <a:buNone/>
            </a:pPr>
            <a:r>
              <a:rPr lang="es-ES" dirty="0">
                <a:solidFill>
                  <a:schemeClr val="bg1">
                    <a:lumMod val="65000"/>
                  </a:schemeClr>
                </a:solidFill>
              </a:rPr>
              <a:t>	-Receptor W7813 y Galileo PVT</a:t>
            </a:r>
          </a:p>
          <a:p>
            <a:pPr marL="0" indent="0">
              <a:buNone/>
            </a:pPr>
            <a:r>
              <a:rPr lang="es-ES" dirty="0">
                <a:solidFill>
                  <a:schemeClr val="bg1">
                    <a:lumMod val="65000"/>
                  </a:schemeClr>
                </a:solidFill>
              </a:rPr>
              <a:t>4. Líneas futuras</a:t>
            </a:r>
          </a:p>
          <a:p>
            <a:pPr marL="0" indent="0">
              <a:buNone/>
            </a:pPr>
            <a:r>
              <a:rPr lang="es-ES" dirty="0">
                <a:solidFill>
                  <a:schemeClr val="bg1">
                    <a:lumMod val="65000"/>
                  </a:schemeClr>
                </a:solidFill>
              </a:rPr>
              <a:t>5. Conclusiones</a:t>
            </a:r>
          </a:p>
          <a:p>
            <a:pPr marL="0" indent="0">
              <a:buNone/>
            </a:pPr>
            <a:r>
              <a:rPr lang="es-ES" dirty="0">
                <a:solidFill>
                  <a:schemeClr val="bg1">
                    <a:lumMod val="65000"/>
                  </a:schemeClr>
                </a:solidFill>
              </a:rPr>
              <a:t>6. Bibliografía</a:t>
            </a:r>
          </a:p>
        </p:txBody>
      </p:sp>
      <p:sp>
        <p:nvSpPr>
          <p:cNvPr id="4" name="Marcador de número de diapositiva 3">
            <a:extLst>
              <a:ext uri="{FF2B5EF4-FFF2-40B4-BE49-F238E27FC236}">
                <a16:creationId xmlns:a16="http://schemas.microsoft.com/office/drawing/2014/main" id="{7676C518-BCAF-47DB-9448-995B93142836}"/>
              </a:ext>
            </a:extLst>
          </p:cNvPr>
          <p:cNvSpPr>
            <a:spLocks noGrp="1"/>
          </p:cNvSpPr>
          <p:nvPr>
            <p:ph type="sldNum" sz="quarter" idx="12"/>
          </p:nvPr>
        </p:nvSpPr>
        <p:spPr/>
        <p:txBody>
          <a:bodyPr/>
          <a:lstStyle/>
          <a:p>
            <a:fld id="{2721E1B5-D7ED-4068-91A7-ACDE1E9E7506}" type="slidenum">
              <a:rPr lang="es-ES" smtClean="0"/>
              <a:t>4</a:t>
            </a:fld>
            <a:endParaRPr lang="es-ES" dirty="0"/>
          </a:p>
        </p:txBody>
      </p:sp>
    </p:spTree>
    <p:extLst>
      <p:ext uri="{BB962C8B-B14F-4D97-AF65-F5344CB8AC3E}">
        <p14:creationId xmlns:p14="http://schemas.microsoft.com/office/powerpoint/2010/main" val="1303153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DC03B7-6880-4CC3-8930-B20B86146487}"/>
              </a:ext>
            </a:extLst>
          </p:cNvPr>
          <p:cNvSpPr>
            <a:spLocks noGrp="1"/>
          </p:cNvSpPr>
          <p:nvPr>
            <p:ph type="title"/>
          </p:nvPr>
        </p:nvSpPr>
        <p:spPr>
          <a:xfrm>
            <a:off x="648929" y="629266"/>
            <a:ext cx="3505495" cy="1622321"/>
          </a:xfrm>
        </p:spPr>
        <p:txBody>
          <a:bodyPr>
            <a:normAutofit/>
          </a:bodyPr>
          <a:lstStyle/>
          <a:p>
            <a:r>
              <a:rPr lang="es-ES" sz="3700"/>
              <a:t>2. Reseña teórica sobre los principales GNSS </a:t>
            </a:r>
          </a:p>
        </p:txBody>
      </p:sp>
      <p:sp>
        <p:nvSpPr>
          <p:cNvPr id="3" name="Marcador de contenido 2">
            <a:extLst>
              <a:ext uri="{FF2B5EF4-FFF2-40B4-BE49-F238E27FC236}">
                <a16:creationId xmlns:a16="http://schemas.microsoft.com/office/drawing/2014/main" id="{A1DCA75C-4C1C-4E39-AA0C-6BF1C25B1831}"/>
              </a:ext>
            </a:extLst>
          </p:cNvPr>
          <p:cNvSpPr>
            <a:spLocks noGrp="1"/>
          </p:cNvSpPr>
          <p:nvPr>
            <p:ph idx="1"/>
          </p:nvPr>
        </p:nvSpPr>
        <p:spPr>
          <a:xfrm>
            <a:off x="648930" y="2438400"/>
            <a:ext cx="3848829" cy="3590925"/>
          </a:xfrm>
        </p:spPr>
        <p:txBody>
          <a:bodyPr>
            <a:normAutofit/>
          </a:bodyPr>
          <a:lstStyle/>
          <a:p>
            <a:pPr marL="0" indent="0">
              <a:buNone/>
            </a:pPr>
            <a:r>
              <a:rPr lang="es-ES" sz="2000" b="1" u="sng" dirty="0"/>
              <a:t>GPS</a:t>
            </a:r>
            <a:r>
              <a:rPr lang="es-ES" sz="1400" dirty="0"/>
              <a:t>:</a:t>
            </a:r>
          </a:p>
          <a:p>
            <a:pPr lvl="1">
              <a:buFont typeface="Wingdings" panose="05000000000000000000" pitchFamily="2" charset="2"/>
              <a:buChar char="§"/>
            </a:pPr>
            <a:r>
              <a:rPr lang="es-ES" sz="1400" dirty="0"/>
              <a:t>24 Satélites repartidos en 6 órbitas.</a:t>
            </a:r>
          </a:p>
          <a:p>
            <a:pPr lvl="1">
              <a:buFont typeface="Wingdings" panose="05000000000000000000" pitchFamily="2" charset="2"/>
              <a:buChar char="§"/>
            </a:pPr>
            <a:r>
              <a:rPr lang="es-ES" sz="1400" dirty="0"/>
              <a:t>Altitud: 20200Km</a:t>
            </a:r>
          </a:p>
          <a:p>
            <a:pPr lvl="1">
              <a:buFont typeface="Wingdings" panose="05000000000000000000" pitchFamily="2" charset="2"/>
              <a:buChar char="§"/>
            </a:pPr>
            <a:r>
              <a:rPr lang="es-ES" sz="1400" dirty="0"/>
              <a:t>Periodo de 12 horas sidéreas</a:t>
            </a:r>
          </a:p>
          <a:p>
            <a:pPr lvl="1">
              <a:buFont typeface="Wingdings" panose="05000000000000000000" pitchFamily="2" charset="2"/>
              <a:buChar char="§"/>
            </a:pPr>
            <a:r>
              <a:rPr lang="es-ES" sz="1400" dirty="0"/>
              <a:t>Inclinación de 55  </a:t>
            </a:r>
            <a:r>
              <a:rPr lang="es-ES" sz="1400" dirty="0">
                <a:latin typeface="Calibri" panose="020F0502020204030204" pitchFamily="34" charset="0"/>
                <a:cs typeface="Calibri" panose="020F0502020204030204" pitchFamily="34" charset="0"/>
              </a:rPr>
              <a:t>֯</a:t>
            </a:r>
          </a:p>
          <a:p>
            <a:pPr lvl="1">
              <a:buFont typeface="Wingdings" panose="05000000000000000000" pitchFamily="2" charset="2"/>
              <a:buChar char="§"/>
            </a:pPr>
            <a:r>
              <a:rPr lang="es-ES" sz="1400" dirty="0">
                <a:latin typeface="Calibri" panose="020F0502020204030204" pitchFamily="34" charset="0"/>
                <a:cs typeface="Calibri" panose="020F0502020204030204" pitchFamily="34" charset="0"/>
              </a:rPr>
              <a:t>Las señales se emiten en las bandas L1 (1575,42 MHz) y L2 (1227,6MHz).</a:t>
            </a:r>
          </a:p>
          <a:p>
            <a:pPr lvl="1">
              <a:buFont typeface="Wingdings" panose="05000000000000000000" pitchFamily="2" charset="2"/>
              <a:buChar char="§"/>
            </a:pPr>
            <a:r>
              <a:rPr lang="es-ES" sz="1400" dirty="0">
                <a:latin typeface="Calibri" panose="020F0502020204030204" pitchFamily="34" charset="0"/>
                <a:cs typeface="Calibri" panose="020F0502020204030204" pitchFamily="34" charset="0"/>
              </a:rPr>
              <a:t>Precisión:</a:t>
            </a:r>
          </a:p>
          <a:p>
            <a:pPr lvl="2">
              <a:buFont typeface="Wingdings" panose="05000000000000000000" pitchFamily="2" charset="2"/>
              <a:buChar char="§"/>
            </a:pPr>
            <a:r>
              <a:rPr lang="es-ES" sz="1400" dirty="0">
                <a:latin typeface="Calibri" panose="020F0502020204030204" pitchFamily="34" charset="0"/>
                <a:cs typeface="Calibri" panose="020F0502020204030204" pitchFamily="34" charset="0"/>
              </a:rPr>
              <a:t>Inferior a 2,5m (95% del tiempo): si capta la señal de 7-9 satélites</a:t>
            </a:r>
          </a:p>
          <a:p>
            <a:pPr lvl="2">
              <a:buFont typeface="Wingdings" panose="05000000000000000000" pitchFamily="2" charset="2"/>
              <a:buChar char="§"/>
            </a:pPr>
            <a:r>
              <a:rPr lang="es-ES" sz="1400" dirty="0">
                <a:latin typeface="Calibri" panose="020F0502020204030204" pitchFamily="34" charset="0"/>
                <a:cs typeface="Calibri" panose="020F0502020204030204" pitchFamily="34" charset="0"/>
              </a:rPr>
              <a:t>Inferior a 1m (97% del tiempo): con sistemas de aumentación </a:t>
            </a:r>
            <a:endParaRPr lang="es-ES" sz="1400" dirty="0"/>
          </a:p>
          <a:p>
            <a:pPr marL="0" indent="0">
              <a:buNone/>
            </a:pPr>
            <a:endParaRPr lang="es-ES" sz="1400" dirty="0"/>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descr="Interfaz de usuario gráfica&#10;&#10;Descripción generada automáticamente">
            <a:extLst>
              <a:ext uri="{FF2B5EF4-FFF2-40B4-BE49-F238E27FC236}">
                <a16:creationId xmlns:a16="http://schemas.microsoft.com/office/drawing/2014/main" id="{87630351-DD2B-4AF4-B5A3-1E4BED42D948}"/>
              </a:ext>
            </a:extLst>
          </p:cNvPr>
          <p:cNvPicPr/>
          <p:nvPr/>
        </p:nvPicPr>
        <p:blipFill>
          <a:blip r:embed="rId2">
            <a:extLst>
              <a:ext uri="{28A0092B-C50C-407E-A947-70E740481C1C}">
                <a14:useLocalDpi xmlns:a14="http://schemas.microsoft.com/office/drawing/2010/main" val="0"/>
              </a:ext>
            </a:extLst>
          </a:blip>
          <a:stretch>
            <a:fillRect/>
          </a:stretch>
        </p:blipFill>
        <p:spPr>
          <a:xfrm>
            <a:off x="5264566" y="1487633"/>
            <a:ext cx="6301924" cy="3879487"/>
          </a:xfrm>
          <a:prstGeom prst="rect">
            <a:avLst/>
          </a:prstGeom>
          <a:effectLst/>
        </p:spPr>
      </p:pic>
      <p:sp>
        <p:nvSpPr>
          <p:cNvPr id="4" name="Marcador de número de diapositiva 3">
            <a:extLst>
              <a:ext uri="{FF2B5EF4-FFF2-40B4-BE49-F238E27FC236}">
                <a16:creationId xmlns:a16="http://schemas.microsoft.com/office/drawing/2014/main" id="{935A94B3-3CEB-44D6-A5D4-8F5A2FDA9101}"/>
              </a:ext>
            </a:extLst>
          </p:cNvPr>
          <p:cNvSpPr>
            <a:spLocks noGrp="1"/>
          </p:cNvSpPr>
          <p:nvPr>
            <p:ph type="sldNum" sz="quarter" idx="12"/>
          </p:nvPr>
        </p:nvSpPr>
        <p:spPr>
          <a:xfrm>
            <a:off x="8610600" y="6356350"/>
            <a:ext cx="2743200" cy="365125"/>
          </a:xfrm>
        </p:spPr>
        <p:txBody>
          <a:bodyPr>
            <a:normAutofit/>
          </a:bodyPr>
          <a:lstStyle/>
          <a:p>
            <a:pPr>
              <a:spcAft>
                <a:spcPts val="600"/>
              </a:spcAft>
            </a:pPr>
            <a:fld id="{2721E1B5-D7ED-4068-91A7-ACDE1E9E7506}" type="slidenum">
              <a:rPr lang="es-ES">
                <a:solidFill>
                  <a:srgbClr val="303030"/>
                </a:solidFill>
              </a:rPr>
              <a:pPr>
                <a:spcAft>
                  <a:spcPts val="600"/>
                </a:spcAft>
              </a:pPr>
              <a:t>5</a:t>
            </a:fld>
            <a:endParaRPr lang="es-ES">
              <a:solidFill>
                <a:srgbClr val="303030"/>
              </a:solidFill>
            </a:endParaRPr>
          </a:p>
        </p:txBody>
      </p:sp>
      <p:pic>
        <p:nvPicPr>
          <p:cNvPr id="8" name="Imagen 7">
            <a:extLst>
              <a:ext uri="{FF2B5EF4-FFF2-40B4-BE49-F238E27FC236}">
                <a16:creationId xmlns:a16="http://schemas.microsoft.com/office/drawing/2014/main" id="{D83D04CC-FD15-4D20-9703-27928348ADA5}"/>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40415" y="84384"/>
            <a:ext cx="1251585" cy="1073855"/>
          </a:xfrm>
          <a:prstGeom prst="rect">
            <a:avLst/>
          </a:prstGeom>
          <a:noFill/>
          <a:ln>
            <a:noFill/>
          </a:ln>
        </p:spPr>
      </p:pic>
    </p:spTree>
    <p:extLst>
      <p:ext uri="{BB962C8B-B14F-4D97-AF65-F5344CB8AC3E}">
        <p14:creationId xmlns:p14="http://schemas.microsoft.com/office/powerpoint/2010/main" val="25339669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DF70E18F-5703-47C0-B4BE-D72D0A01FD8F}"/>
              </a:ext>
            </a:extLst>
          </p:cNvPr>
          <p:cNvSpPr>
            <a:spLocks noGrp="1"/>
          </p:cNvSpPr>
          <p:nvPr>
            <p:ph idx="1"/>
          </p:nvPr>
        </p:nvSpPr>
        <p:spPr>
          <a:xfrm>
            <a:off x="400050" y="2257426"/>
            <a:ext cx="3956413" cy="3428999"/>
          </a:xfrm>
        </p:spPr>
        <p:txBody>
          <a:bodyPr>
            <a:normAutofit/>
          </a:bodyPr>
          <a:lstStyle/>
          <a:p>
            <a:pPr marL="0" indent="0">
              <a:buNone/>
            </a:pPr>
            <a:r>
              <a:rPr lang="es-ES" sz="1700" b="1" u="sng" dirty="0"/>
              <a:t>GLONASS: </a:t>
            </a:r>
          </a:p>
          <a:p>
            <a:pPr>
              <a:buFont typeface="Wingdings" panose="05000000000000000000" pitchFamily="2" charset="2"/>
              <a:buChar char="§"/>
            </a:pPr>
            <a:r>
              <a:rPr lang="es-ES" sz="1700" dirty="0"/>
              <a:t>31 Satélites colocados en 3 planos orbitales</a:t>
            </a:r>
          </a:p>
          <a:p>
            <a:pPr>
              <a:buFont typeface="Wingdings" panose="05000000000000000000" pitchFamily="2" charset="2"/>
              <a:buChar char="§"/>
            </a:pPr>
            <a:r>
              <a:rPr lang="es-ES" sz="1700" dirty="0"/>
              <a:t>Altitud 19100Km</a:t>
            </a:r>
          </a:p>
          <a:p>
            <a:pPr>
              <a:buFont typeface="Wingdings" panose="05000000000000000000" pitchFamily="2" charset="2"/>
              <a:buChar char="§"/>
            </a:pPr>
            <a:r>
              <a:rPr lang="es-ES" sz="1700" dirty="0"/>
              <a:t>Periodo de 11 horas y 15 minutos</a:t>
            </a:r>
          </a:p>
          <a:p>
            <a:pPr>
              <a:buFont typeface="Wingdings" panose="05000000000000000000" pitchFamily="2" charset="2"/>
              <a:buChar char="§"/>
            </a:pPr>
            <a:r>
              <a:rPr lang="es-ES" sz="1700" dirty="0"/>
              <a:t>Inclinación 64.8  </a:t>
            </a:r>
            <a:r>
              <a:rPr lang="es-ES" sz="1700" dirty="0">
                <a:latin typeface="Calibri" panose="020F0502020204030204" pitchFamily="34" charset="0"/>
                <a:cs typeface="Calibri" panose="020F0502020204030204" pitchFamily="34" charset="0"/>
              </a:rPr>
              <a:t>֯</a:t>
            </a:r>
          </a:p>
          <a:p>
            <a:pPr>
              <a:buFont typeface="Wingdings" panose="05000000000000000000" pitchFamily="2" charset="2"/>
              <a:buChar char="§"/>
            </a:pPr>
            <a:r>
              <a:rPr lang="es-ES" sz="1700" dirty="0">
                <a:latin typeface="Calibri" panose="020F0502020204030204" pitchFamily="34" charset="0"/>
                <a:cs typeface="Calibri" panose="020F0502020204030204" pitchFamily="34" charset="0"/>
              </a:rPr>
              <a:t>Transmisión de la señal en la </a:t>
            </a:r>
            <a:r>
              <a:rPr lang="es-ES" sz="1700" dirty="0"/>
              <a:t>banda L1 (1598.0625-1605.375 MHz) y la banda L2 (1242.9375-1248.625 MHz)</a:t>
            </a:r>
            <a:r>
              <a:rPr lang="es-ES" sz="1700" dirty="0">
                <a:latin typeface="Calibri" panose="020F0502020204030204" pitchFamily="34" charset="0"/>
                <a:cs typeface="Calibri" panose="020F0502020204030204" pitchFamily="34" charset="0"/>
              </a:rPr>
              <a:t>→TDMA</a:t>
            </a:r>
          </a:p>
          <a:p>
            <a:pPr>
              <a:buFont typeface="Wingdings" panose="05000000000000000000" pitchFamily="2" charset="2"/>
              <a:buChar char="§"/>
            </a:pPr>
            <a:endParaRPr lang="es-ES" sz="17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descr="Interfaz de usuario gráfica, Aplicación&#10;&#10;Descripción generada automáticamente">
            <a:extLst>
              <a:ext uri="{FF2B5EF4-FFF2-40B4-BE49-F238E27FC236}">
                <a16:creationId xmlns:a16="http://schemas.microsoft.com/office/drawing/2014/main" id="{8B8E3C6D-9AC5-4DA4-B1B9-8AE0DA37F352}"/>
              </a:ext>
            </a:extLst>
          </p:cNvPr>
          <p:cNvPicPr/>
          <p:nvPr/>
        </p:nvPicPr>
        <p:blipFill>
          <a:blip r:embed="rId2">
            <a:extLst>
              <a:ext uri="{28A0092B-C50C-407E-A947-70E740481C1C}">
                <a14:useLocalDpi xmlns:a14="http://schemas.microsoft.com/office/drawing/2010/main" val="0"/>
              </a:ext>
            </a:extLst>
          </a:blip>
          <a:stretch>
            <a:fillRect/>
          </a:stretch>
        </p:blipFill>
        <p:spPr>
          <a:xfrm>
            <a:off x="5322306" y="2034776"/>
            <a:ext cx="6186443" cy="2785202"/>
          </a:xfrm>
          <a:prstGeom prst="rect">
            <a:avLst/>
          </a:prstGeom>
          <a:effectLst/>
        </p:spPr>
      </p:pic>
      <p:sp>
        <p:nvSpPr>
          <p:cNvPr id="4" name="Marcador de número de diapositiva 3">
            <a:extLst>
              <a:ext uri="{FF2B5EF4-FFF2-40B4-BE49-F238E27FC236}">
                <a16:creationId xmlns:a16="http://schemas.microsoft.com/office/drawing/2014/main" id="{CA9037D4-5ADF-4D98-9C28-579F7DEED63E}"/>
              </a:ext>
            </a:extLst>
          </p:cNvPr>
          <p:cNvSpPr>
            <a:spLocks noGrp="1"/>
          </p:cNvSpPr>
          <p:nvPr>
            <p:ph type="sldNum" sz="quarter" idx="12"/>
          </p:nvPr>
        </p:nvSpPr>
        <p:spPr>
          <a:xfrm>
            <a:off x="8610600" y="6356350"/>
            <a:ext cx="2743200" cy="365125"/>
          </a:xfrm>
        </p:spPr>
        <p:txBody>
          <a:bodyPr>
            <a:normAutofit/>
          </a:bodyPr>
          <a:lstStyle/>
          <a:p>
            <a:pPr>
              <a:spcAft>
                <a:spcPts val="600"/>
              </a:spcAft>
            </a:pPr>
            <a:fld id="{2721E1B5-D7ED-4068-91A7-ACDE1E9E7506}" type="slidenum">
              <a:rPr lang="es-ES">
                <a:solidFill>
                  <a:srgbClr val="303030"/>
                </a:solidFill>
              </a:rPr>
              <a:pPr>
                <a:spcAft>
                  <a:spcPts val="600"/>
                </a:spcAft>
              </a:pPr>
              <a:t>6</a:t>
            </a:fld>
            <a:endParaRPr lang="es-ES">
              <a:solidFill>
                <a:srgbClr val="303030"/>
              </a:solidFill>
            </a:endParaRPr>
          </a:p>
        </p:txBody>
      </p:sp>
      <p:pic>
        <p:nvPicPr>
          <p:cNvPr id="9" name="Imagen 8" descr="Resultado de imagen de constelación GLONASS">
            <a:extLst>
              <a:ext uri="{FF2B5EF4-FFF2-40B4-BE49-F238E27FC236}">
                <a16:creationId xmlns:a16="http://schemas.microsoft.com/office/drawing/2014/main" id="{2E818010-840B-4E79-9414-5072CA8336A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000118" y="162622"/>
            <a:ext cx="1017261" cy="790321"/>
          </a:xfrm>
          <a:prstGeom prst="rect">
            <a:avLst/>
          </a:prstGeom>
          <a:noFill/>
          <a:ln>
            <a:noFill/>
          </a:ln>
        </p:spPr>
      </p:pic>
    </p:spTree>
    <p:extLst>
      <p:ext uri="{BB962C8B-B14F-4D97-AF65-F5344CB8AC3E}">
        <p14:creationId xmlns:p14="http://schemas.microsoft.com/office/powerpoint/2010/main" val="400277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696D4343-D900-4F5B-94DE-7608BB8AC34A}"/>
              </a:ext>
            </a:extLst>
          </p:cNvPr>
          <p:cNvSpPr>
            <a:spLocks noGrp="1"/>
          </p:cNvSpPr>
          <p:nvPr>
            <p:ph idx="1"/>
          </p:nvPr>
        </p:nvSpPr>
        <p:spPr>
          <a:xfrm>
            <a:off x="648931" y="2438400"/>
            <a:ext cx="3505494" cy="3785419"/>
          </a:xfrm>
        </p:spPr>
        <p:txBody>
          <a:bodyPr>
            <a:normAutofit/>
          </a:bodyPr>
          <a:lstStyle/>
          <a:p>
            <a:pPr marL="0" indent="0">
              <a:buNone/>
            </a:pPr>
            <a:r>
              <a:rPr lang="es-ES" sz="2000" b="1" u="sng" dirty="0"/>
              <a:t>GALILEO:</a:t>
            </a:r>
          </a:p>
          <a:p>
            <a:pPr>
              <a:buFont typeface="Wingdings" panose="05000000000000000000" pitchFamily="2" charset="2"/>
              <a:buChar char="§"/>
            </a:pPr>
            <a:r>
              <a:rPr lang="es-ES" sz="2000" dirty="0"/>
              <a:t>30 Satélites distribuidos en 3 planos</a:t>
            </a:r>
          </a:p>
          <a:p>
            <a:pPr>
              <a:buFont typeface="Wingdings" panose="05000000000000000000" pitchFamily="2" charset="2"/>
              <a:buChar char="§"/>
            </a:pPr>
            <a:r>
              <a:rPr lang="es-ES" sz="2000" dirty="0"/>
              <a:t>Altitud: 23222 Km</a:t>
            </a:r>
          </a:p>
          <a:p>
            <a:pPr>
              <a:buFont typeface="Wingdings" panose="05000000000000000000" pitchFamily="2" charset="2"/>
              <a:buChar char="§"/>
            </a:pPr>
            <a:r>
              <a:rPr lang="es-ES" sz="2000" dirty="0"/>
              <a:t>Periodo: 14 horas</a:t>
            </a:r>
          </a:p>
          <a:p>
            <a:pPr>
              <a:buFont typeface="Wingdings" panose="05000000000000000000" pitchFamily="2" charset="2"/>
              <a:buChar char="§"/>
            </a:pPr>
            <a:r>
              <a:rPr lang="es-ES" sz="2000" dirty="0"/>
              <a:t>Inclinación: 56  </a:t>
            </a:r>
            <a:r>
              <a:rPr lang="es-ES" sz="2000" dirty="0">
                <a:latin typeface="Calibri" panose="020F0502020204030204" pitchFamily="34" charset="0"/>
                <a:cs typeface="Calibri" panose="020F0502020204030204" pitchFamily="34" charset="0"/>
              </a:rPr>
              <a:t>֯</a:t>
            </a:r>
          </a:p>
          <a:p>
            <a:pPr>
              <a:buFont typeface="Wingdings" panose="05000000000000000000" pitchFamily="2" charset="2"/>
              <a:buChar char="§"/>
            </a:pPr>
            <a:r>
              <a:rPr lang="es-ES" sz="2000" dirty="0">
                <a:latin typeface="Calibri" panose="020F0502020204030204" pitchFamily="34" charset="0"/>
                <a:cs typeface="Calibri" panose="020F0502020204030204" pitchFamily="34" charset="0"/>
              </a:rPr>
              <a:t>Transmisión de la señal en las bandas: E5A-E5B, E6 y L1.</a:t>
            </a:r>
          </a:p>
          <a:p>
            <a:pPr>
              <a:buFont typeface="Wingdings" panose="05000000000000000000" pitchFamily="2" charset="2"/>
              <a:buChar char="§"/>
            </a:pPr>
            <a:endParaRPr lang="es-ES" sz="2000" dirty="0"/>
          </a:p>
          <a:p>
            <a:pPr marL="0" indent="0">
              <a:buNone/>
            </a:pPr>
            <a:endParaRPr lang="es-ES" sz="2000" dirty="0"/>
          </a:p>
        </p:txBody>
      </p:sp>
      <p:sp>
        <p:nvSpPr>
          <p:cNvPr id="10" name="Rectangle 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n 4">
            <a:extLst>
              <a:ext uri="{FF2B5EF4-FFF2-40B4-BE49-F238E27FC236}">
                <a16:creationId xmlns:a16="http://schemas.microsoft.com/office/drawing/2014/main" id="{5C10008E-0B48-4550-867F-CA06DBAE5EB7}"/>
              </a:ext>
            </a:extLst>
          </p:cNvPr>
          <p:cNvPicPr/>
          <p:nvPr/>
        </p:nvPicPr>
        <p:blipFill>
          <a:blip r:embed="rId2"/>
          <a:stretch>
            <a:fillRect/>
          </a:stretch>
        </p:blipFill>
        <p:spPr>
          <a:xfrm>
            <a:off x="5405862" y="1136568"/>
            <a:ext cx="6019331" cy="1489784"/>
          </a:xfrm>
          <a:prstGeom prst="rect">
            <a:avLst/>
          </a:prstGeom>
          <a:effectLst/>
        </p:spPr>
      </p:pic>
      <p:sp>
        <p:nvSpPr>
          <p:cNvPr id="4" name="Marcador de número de diapositiva 3">
            <a:extLst>
              <a:ext uri="{FF2B5EF4-FFF2-40B4-BE49-F238E27FC236}">
                <a16:creationId xmlns:a16="http://schemas.microsoft.com/office/drawing/2014/main" id="{FA1D2B1B-EE9B-4B4B-8CEB-CACCB9238194}"/>
              </a:ext>
            </a:extLst>
          </p:cNvPr>
          <p:cNvSpPr>
            <a:spLocks noGrp="1"/>
          </p:cNvSpPr>
          <p:nvPr>
            <p:ph type="sldNum" sz="quarter" idx="12"/>
          </p:nvPr>
        </p:nvSpPr>
        <p:spPr>
          <a:xfrm>
            <a:off x="8610600" y="6356350"/>
            <a:ext cx="2743200" cy="365125"/>
          </a:xfrm>
        </p:spPr>
        <p:txBody>
          <a:bodyPr>
            <a:normAutofit/>
          </a:bodyPr>
          <a:lstStyle/>
          <a:p>
            <a:pPr>
              <a:spcAft>
                <a:spcPts val="600"/>
              </a:spcAft>
            </a:pPr>
            <a:fld id="{2721E1B5-D7ED-4068-91A7-ACDE1E9E7506}" type="slidenum">
              <a:rPr lang="es-ES">
                <a:solidFill>
                  <a:srgbClr val="303030"/>
                </a:solidFill>
              </a:rPr>
              <a:pPr>
                <a:spcAft>
                  <a:spcPts val="600"/>
                </a:spcAft>
              </a:pPr>
              <a:t>7</a:t>
            </a:fld>
            <a:endParaRPr lang="es-ES">
              <a:solidFill>
                <a:srgbClr val="303030"/>
              </a:solidFill>
            </a:endParaRPr>
          </a:p>
        </p:txBody>
      </p:sp>
      <p:pic>
        <p:nvPicPr>
          <p:cNvPr id="8" name="Imagen 7">
            <a:extLst>
              <a:ext uri="{FF2B5EF4-FFF2-40B4-BE49-F238E27FC236}">
                <a16:creationId xmlns:a16="http://schemas.microsoft.com/office/drawing/2014/main" id="{7DE81FF2-73D8-41DF-A528-28A4C4BBE981}"/>
              </a:ext>
            </a:extLst>
          </p:cNvPr>
          <p:cNvPicPr/>
          <p:nvPr/>
        </p:nvPicPr>
        <p:blipFill>
          <a:blip r:embed="rId3"/>
          <a:stretch>
            <a:fillRect/>
          </a:stretch>
        </p:blipFill>
        <p:spPr>
          <a:xfrm>
            <a:off x="7382064" y="3644427"/>
            <a:ext cx="2066925" cy="2162175"/>
          </a:xfrm>
          <a:prstGeom prst="rect">
            <a:avLst/>
          </a:prstGeom>
        </p:spPr>
      </p:pic>
      <p:pic>
        <p:nvPicPr>
          <p:cNvPr id="9" name="Imagen 8">
            <a:extLst>
              <a:ext uri="{FF2B5EF4-FFF2-40B4-BE49-F238E27FC236}">
                <a16:creationId xmlns:a16="http://schemas.microsoft.com/office/drawing/2014/main" id="{49ECD204-69A9-43B8-88A4-05831AB9B482}"/>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374120" y="118492"/>
            <a:ext cx="716280" cy="755267"/>
          </a:xfrm>
          <a:prstGeom prst="rect">
            <a:avLst/>
          </a:prstGeom>
          <a:noFill/>
          <a:ln>
            <a:noFill/>
          </a:ln>
        </p:spPr>
      </p:pic>
    </p:spTree>
    <p:extLst>
      <p:ext uri="{BB962C8B-B14F-4D97-AF65-F5344CB8AC3E}">
        <p14:creationId xmlns:p14="http://schemas.microsoft.com/office/powerpoint/2010/main" val="1878942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5268A2F6-4820-4D2E-91CE-DD0F18A03A41}"/>
              </a:ext>
            </a:extLst>
          </p:cNvPr>
          <p:cNvPicPr>
            <a:picLocks noChangeAspect="1"/>
          </p:cNvPicPr>
          <p:nvPr/>
        </p:nvPicPr>
        <p:blipFill>
          <a:blip r:embed="rId2"/>
          <a:stretch>
            <a:fillRect/>
          </a:stretch>
        </p:blipFill>
        <p:spPr>
          <a:xfrm>
            <a:off x="457202" y="588639"/>
            <a:ext cx="5426764" cy="2371359"/>
          </a:xfrm>
          <a:prstGeom prst="rect">
            <a:avLst/>
          </a:prstGeom>
        </p:spPr>
      </p:pic>
      <p:pic>
        <p:nvPicPr>
          <p:cNvPr id="8" name="Imagen 7">
            <a:extLst>
              <a:ext uri="{FF2B5EF4-FFF2-40B4-BE49-F238E27FC236}">
                <a16:creationId xmlns:a16="http://schemas.microsoft.com/office/drawing/2014/main" id="{F6368457-A274-489C-B69F-271A55253BC5}"/>
              </a:ext>
            </a:extLst>
          </p:cNvPr>
          <p:cNvPicPr>
            <a:picLocks noChangeAspect="1"/>
          </p:cNvPicPr>
          <p:nvPr/>
        </p:nvPicPr>
        <p:blipFill>
          <a:blip r:embed="rId3"/>
          <a:stretch>
            <a:fillRect/>
          </a:stretch>
        </p:blipFill>
        <p:spPr>
          <a:xfrm>
            <a:off x="457201" y="4009792"/>
            <a:ext cx="5426764" cy="2003167"/>
          </a:xfrm>
          <a:prstGeom prst="rect">
            <a:avLst/>
          </a:prstGeom>
        </p:spPr>
      </p:pic>
      <p:sp>
        <p:nvSpPr>
          <p:cNvPr id="26" name="Rectangle 25">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número de diapositiva 3">
            <a:extLst>
              <a:ext uri="{FF2B5EF4-FFF2-40B4-BE49-F238E27FC236}">
                <a16:creationId xmlns:a16="http://schemas.microsoft.com/office/drawing/2014/main" id="{30FD3AF7-DA86-4898-8F1A-521776C7766C}"/>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2721E1B5-D7ED-4068-91A7-ACDE1E9E7506}" type="slidenum">
              <a:rPr lang="en-US" smtClean="0"/>
              <a:pPr>
                <a:spcAft>
                  <a:spcPts val="600"/>
                </a:spcAft>
              </a:pPr>
              <a:t>8</a:t>
            </a:fld>
            <a:endParaRPr lang="en-US"/>
          </a:p>
        </p:txBody>
      </p:sp>
      <p:pic>
        <p:nvPicPr>
          <p:cNvPr id="6" name="Imagen 5">
            <a:extLst>
              <a:ext uri="{FF2B5EF4-FFF2-40B4-BE49-F238E27FC236}">
                <a16:creationId xmlns:a16="http://schemas.microsoft.com/office/drawing/2014/main" id="{DEC2037A-CA17-4EB5-9ABF-E4839B2F994A}"/>
              </a:ext>
            </a:extLst>
          </p:cNvPr>
          <p:cNvPicPr/>
          <p:nvPr/>
        </p:nvPicPr>
        <p:blipFill>
          <a:blip r:embed="rId4" cstate="print">
            <a:extLst>
              <a:ext uri="{28A0092B-C50C-407E-A947-70E740481C1C}">
                <a14:useLocalDpi xmlns:a14="http://schemas.microsoft.com/office/drawing/2010/main" val="0"/>
              </a:ext>
            </a:extLst>
          </a:blip>
          <a:stretch>
            <a:fillRect/>
          </a:stretch>
        </p:blipFill>
        <p:spPr bwMode="auto">
          <a:xfrm>
            <a:off x="6308034" y="643313"/>
            <a:ext cx="5426764" cy="5426764"/>
          </a:xfrm>
          <a:prstGeom prst="rect">
            <a:avLst/>
          </a:prstGeom>
          <a:noFill/>
        </p:spPr>
      </p:pic>
    </p:spTree>
    <p:extLst>
      <p:ext uri="{BB962C8B-B14F-4D97-AF65-F5344CB8AC3E}">
        <p14:creationId xmlns:p14="http://schemas.microsoft.com/office/powerpoint/2010/main" val="1020947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776B31-463B-4672-BF64-F1B9F89000BE}"/>
              </a:ext>
            </a:extLst>
          </p:cNvPr>
          <p:cNvSpPr>
            <a:spLocks noGrp="1"/>
          </p:cNvSpPr>
          <p:nvPr>
            <p:ph type="title"/>
          </p:nvPr>
        </p:nvSpPr>
        <p:spPr>
          <a:xfrm>
            <a:off x="3042920" y="344805"/>
            <a:ext cx="6700520" cy="945515"/>
          </a:xfrm>
        </p:spPr>
        <p:txBody>
          <a:bodyPr/>
          <a:lstStyle/>
          <a:p>
            <a:pPr algn="ctr"/>
            <a:r>
              <a:rPr lang="es-ES" dirty="0">
                <a:latin typeface="Bahnschrift SemiBold Condensed" panose="020B0502040204020203" pitchFamily="34" charset="0"/>
              </a:rPr>
              <a:t>¿Qué se trata en el trabajo?</a:t>
            </a:r>
          </a:p>
        </p:txBody>
      </p:sp>
      <p:sp>
        <p:nvSpPr>
          <p:cNvPr id="3" name="Marcador de contenido 2">
            <a:extLst>
              <a:ext uri="{FF2B5EF4-FFF2-40B4-BE49-F238E27FC236}">
                <a16:creationId xmlns:a16="http://schemas.microsoft.com/office/drawing/2014/main" id="{6529B523-3B87-416A-A971-137B8E4D7583}"/>
              </a:ext>
            </a:extLst>
          </p:cNvPr>
          <p:cNvSpPr>
            <a:spLocks noGrp="1"/>
          </p:cNvSpPr>
          <p:nvPr>
            <p:ph idx="1"/>
          </p:nvPr>
        </p:nvSpPr>
        <p:spPr>
          <a:xfrm>
            <a:off x="1105486" y="1290320"/>
            <a:ext cx="6700520" cy="4351338"/>
          </a:xfrm>
        </p:spPr>
        <p:txBody>
          <a:bodyPr>
            <a:normAutofit fontScale="85000" lnSpcReduction="20000"/>
          </a:bodyPr>
          <a:lstStyle/>
          <a:p>
            <a:pPr marL="514350" indent="-514350">
              <a:buFont typeface="+mj-lt"/>
              <a:buAutoNum type="arabicPeriod"/>
            </a:pPr>
            <a:r>
              <a:rPr lang="es-ES" dirty="0">
                <a:solidFill>
                  <a:schemeClr val="bg1">
                    <a:lumMod val="65000"/>
                  </a:schemeClr>
                </a:solidFill>
              </a:rPr>
              <a:t>Introducción</a:t>
            </a:r>
          </a:p>
          <a:p>
            <a:pPr marL="514350" indent="-514350">
              <a:buFont typeface="+mj-lt"/>
              <a:buAutoNum type="arabicPeriod"/>
            </a:pPr>
            <a:r>
              <a:rPr lang="es-ES" dirty="0">
                <a:solidFill>
                  <a:schemeClr val="bg1">
                    <a:lumMod val="65000"/>
                  </a:schemeClr>
                </a:solidFill>
              </a:rPr>
              <a:t>Reseña teórica sobre los principales GNSS:</a:t>
            </a:r>
          </a:p>
          <a:p>
            <a:pPr marL="0" indent="0">
              <a:buNone/>
            </a:pPr>
            <a:r>
              <a:rPr lang="es-ES" dirty="0">
                <a:solidFill>
                  <a:schemeClr val="bg1">
                    <a:lumMod val="65000"/>
                  </a:schemeClr>
                </a:solidFill>
              </a:rPr>
              <a:t>	-GPS</a:t>
            </a:r>
          </a:p>
          <a:p>
            <a:pPr marL="0" indent="0">
              <a:buNone/>
            </a:pPr>
            <a:r>
              <a:rPr lang="es-ES" dirty="0">
                <a:solidFill>
                  <a:schemeClr val="bg1">
                    <a:lumMod val="65000"/>
                  </a:schemeClr>
                </a:solidFill>
              </a:rPr>
              <a:t>	-GLONASS</a:t>
            </a:r>
          </a:p>
          <a:p>
            <a:pPr marL="0" indent="0">
              <a:buNone/>
            </a:pPr>
            <a:r>
              <a:rPr lang="es-ES" dirty="0">
                <a:solidFill>
                  <a:schemeClr val="bg1">
                    <a:lumMod val="65000"/>
                  </a:schemeClr>
                </a:solidFill>
              </a:rPr>
              <a:t>	-GALILEO</a:t>
            </a:r>
          </a:p>
          <a:p>
            <a:pPr marL="0" indent="0">
              <a:buNone/>
            </a:pPr>
            <a:r>
              <a:rPr lang="es-ES" dirty="0"/>
              <a:t>3. Contenido práctico: toma de medidas.</a:t>
            </a:r>
          </a:p>
          <a:p>
            <a:pPr marL="0" indent="0">
              <a:buNone/>
            </a:pPr>
            <a:r>
              <a:rPr lang="es-ES" dirty="0">
                <a:solidFill>
                  <a:schemeClr val="bg1">
                    <a:lumMod val="65000"/>
                  </a:schemeClr>
                </a:solidFill>
              </a:rPr>
              <a:t>	-Receptor W7813 y GNSS </a:t>
            </a:r>
            <a:r>
              <a:rPr lang="es-ES" dirty="0" err="1">
                <a:solidFill>
                  <a:schemeClr val="bg1">
                    <a:lumMod val="65000"/>
                  </a:schemeClr>
                </a:solidFill>
              </a:rPr>
              <a:t>Logger</a:t>
            </a:r>
            <a:endParaRPr lang="es-ES" dirty="0">
              <a:solidFill>
                <a:schemeClr val="bg1">
                  <a:lumMod val="65000"/>
                </a:schemeClr>
              </a:solidFill>
            </a:endParaRPr>
          </a:p>
          <a:p>
            <a:pPr marL="0" indent="0">
              <a:buNone/>
            </a:pPr>
            <a:r>
              <a:rPr lang="es-ES" dirty="0">
                <a:solidFill>
                  <a:schemeClr val="bg1">
                    <a:lumMod val="65000"/>
                  </a:schemeClr>
                </a:solidFill>
              </a:rPr>
              <a:t>	-Receptor W7813 y Galileo PVT</a:t>
            </a:r>
          </a:p>
          <a:p>
            <a:pPr marL="0" indent="0">
              <a:buNone/>
            </a:pPr>
            <a:r>
              <a:rPr lang="es-ES" dirty="0">
                <a:solidFill>
                  <a:schemeClr val="bg1">
                    <a:lumMod val="65000"/>
                  </a:schemeClr>
                </a:solidFill>
              </a:rPr>
              <a:t>4. Líneas futuras</a:t>
            </a:r>
          </a:p>
          <a:p>
            <a:pPr marL="0" indent="0">
              <a:buNone/>
            </a:pPr>
            <a:r>
              <a:rPr lang="es-ES" dirty="0">
                <a:solidFill>
                  <a:schemeClr val="bg1">
                    <a:lumMod val="65000"/>
                  </a:schemeClr>
                </a:solidFill>
              </a:rPr>
              <a:t>5. Conclusiones</a:t>
            </a:r>
          </a:p>
          <a:p>
            <a:pPr marL="0" indent="0">
              <a:buNone/>
            </a:pPr>
            <a:r>
              <a:rPr lang="es-ES" dirty="0">
                <a:solidFill>
                  <a:schemeClr val="bg1">
                    <a:lumMod val="65000"/>
                  </a:schemeClr>
                </a:solidFill>
              </a:rPr>
              <a:t>6. Bibliografía</a:t>
            </a:r>
          </a:p>
        </p:txBody>
      </p:sp>
      <p:sp>
        <p:nvSpPr>
          <p:cNvPr id="4" name="Marcador de número de diapositiva 3">
            <a:extLst>
              <a:ext uri="{FF2B5EF4-FFF2-40B4-BE49-F238E27FC236}">
                <a16:creationId xmlns:a16="http://schemas.microsoft.com/office/drawing/2014/main" id="{7676C518-BCAF-47DB-9448-995B93142836}"/>
              </a:ext>
            </a:extLst>
          </p:cNvPr>
          <p:cNvSpPr>
            <a:spLocks noGrp="1"/>
          </p:cNvSpPr>
          <p:nvPr>
            <p:ph type="sldNum" sz="quarter" idx="12"/>
          </p:nvPr>
        </p:nvSpPr>
        <p:spPr/>
        <p:txBody>
          <a:bodyPr/>
          <a:lstStyle/>
          <a:p>
            <a:fld id="{2721E1B5-D7ED-4068-91A7-ACDE1E9E7506}" type="slidenum">
              <a:rPr lang="es-ES" smtClean="0"/>
              <a:t>9</a:t>
            </a:fld>
            <a:endParaRPr lang="es-ES" dirty="0"/>
          </a:p>
        </p:txBody>
      </p:sp>
    </p:spTree>
    <p:extLst>
      <p:ext uri="{BB962C8B-B14F-4D97-AF65-F5344CB8AC3E}">
        <p14:creationId xmlns:p14="http://schemas.microsoft.com/office/powerpoint/2010/main" val="279830189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TotalTime>
  <Words>2098</Words>
  <Application>Microsoft Office PowerPoint</Application>
  <PresentationFormat>Panorámica</PresentationFormat>
  <Paragraphs>233</Paragraphs>
  <Slides>25</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25</vt:i4>
      </vt:variant>
    </vt:vector>
  </HeadingPairs>
  <TitlesOfParts>
    <vt:vector size="32" baseType="lpstr">
      <vt:lpstr>Arial</vt:lpstr>
      <vt:lpstr>Arial</vt:lpstr>
      <vt:lpstr>Bahnschrift SemiBold Condensed</vt:lpstr>
      <vt:lpstr>Calibri</vt:lpstr>
      <vt:lpstr>Calibri Light</vt:lpstr>
      <vt:lpstr>Wingdings</vt:lpstr>
      <vt:lpstr>Tema de Office</vt:lpstr>
      <vt:lpstr>COMPARACIÓN DE SEÑALES Y RECEPTORES GNSS</vt:lpstr>
      <vt:lpstr>¿Qué se trata en el trabajo?</vt:lpstr>
      <vt:lpstr>1. Introducción</vt:lpstr>
      <vt:lpstr>¿Qué se trata en el trabajo?</vt:lpstr>
      <vt:lpstr>2. Reseña teórica sobre los principales GNSS </vt:lpstr>
      <vt:lpstr>Presentación de PowerPoint</vt:lpstr>
      <vt:lpstr>Presentación de PowerPoint</vt:lpstr>
      <vt:lpstr>Presentación de PowerPoint</vt:lpstr>
      <vt:lpstr>¿Qué se trata en el trabajo?</vt:lpstr>
      <vt:lpstr>3. Contenido práctico: Toma de medidas</vt:lpstr>
      <vt:lpstr>¿Qué se trata en el trabajo?</vt:lpstr>
      <vt:lpstr>Receptor W7813 y GNSS Logger</vt:lpstr>
      <vt:lpstr>Presentación de PowerPoint</vt:lpstr>
      <vt:lpstr>Presentación de PowerPoint</vt:lpstr>
      <vt:lpstr>Presentación de PowerPoint</vt:lpstr>
      <vt:lpstr>¿Qué se trata en el trabajo?</vt:lpstr>
      <vt:lpstr>Receptor W7813 y Galileo PVT</vt:lpstr>
      <vt:lpstr>Presentación de PowerPoint</vt:lpstr>
      <vt:lpstr>¿Qué se trata en el trabajo?</vt:lpstr>
      <vt:lpstr>4. Líneas futuras</vt:lpstr>
      <vt:lpstr>¿Qué se trata en el trabajo?</vt:lpstr>
      <vt:lpstr>5. Conclusiones</vt:lpstr>
      <vt:lpstr>¿Qué se trata en el trabajo?</vt:lpstr>
      <vt:lpstr>6. Bibliografía</vt:lpstr>
      <vt:lpstr>¡ Muchas gracias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COMPARACIÓN DE SEÑALES Y RECEPTORES GNSS</dc:title>
  <dc:creator>Debora Garcia</dc:creator>
  <cp:lastModifiedBy>Debora Garcia</cp:lastModifiedBy>
  <cp:revision>4</cp:revision>
  <dcterms:created xsi:type="dcterms:W3CDTF">2021-03-03T21:07:15Z</dcterms:created>
  <dcterms:modified xsi:type="dcterms:W3CDTF">2021-03-04T12:23:23Z</dcterms:modified>
</cp:coreProperties>
</file>